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Lst>
  <p:sldSz cy="6858000" cx="9144000"/>
  <p:notesSz cx="6858000" cy="9144000"/>
  <p:embeddedFontLst>
    <p:embeddedFont>
      <p:font typeface="RocknRoll One"/>
      <p:regular r:id="rId18"/>
    </p:embeddedFont>
    <p:embeddedFont>
      <p:font typeface="Century Gothic"/>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A1D1006-EBF0-4F92-9585-E98CD21511BA}">
  <a:tblStyle styleId="{0A1D1006-EBF0-4F92-9585-E98CD21511BA}" styleName="Table_0">
    <a:wholeTbl>
      <a:tcTxStyle b="off" i="off">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B2FD8B3F-054D-4D71-B901-202951BD37E0}" styleName="Table_1">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CenturyGothic-bold.fntdata"/><Relationship Id="rId11" Type="http://schemas.openxmlformats.org/officeDocument/2006/relationships/slide" Target="slides/slide5.xml"/><Relationship Id="rId22" Type="http://schemas.openxmlformats.org/officeDocument/2006/relationships/font" Target="fonts/CenturyGothic-boldItalic.fntdata"/><Relationship Id="rId10" Type="http://schemas.openxmlformats.org/officeDocument/2006/relationships/slide" Target="slides/slide4.xml"/><Relationship Id="rId21" Type="http://schemas.openxmlformats.org/officeDocument/2006/relationships/font" Target="fonts/CenturyGothic-italic.fntdata"/><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1.xml"/><Relationship Id="rId19" Type="http://schemas.openxmlformats.org/officeDocument/2006/relationships/font" Target="fonts/CenturyGothic-regular.fntdata"/><Relationship Id="rId6" Type="http://schemas.openxmlformats.org/officeDocument/2006/relationships/notesMaster" Target="notesMasters/notesMaster1.xml"/><Relationship Id="rId18" Type="http://schemas.openxmlformats.org/officeDocument/2006/relationships/font" Target="fonts/RocknRollOne-regular.fntdata"/><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1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8" name="Google Shape;148;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1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7" name="Google Shape;157;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 name="Google Shape;60;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 name="Google Shape;68;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8" name="Google Shape;78;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1" name="Google Shape;91;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7" name="Google Shape;107;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7" name="Google Shape;117;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8" name="Google Shape;128;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9" name="Google Shape;139;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992767"/>
            <a:ext cx="8520600" cy="27369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2"/>
          <p:cNvSpPr txBox="1"/>
          <p:nvPr>
            <p:ph idx="1" type="subTitle"/>
          </p:nvPr>
        </p:nvSpPr>
        <p:spPr>
          <a:xfrm>
            <a:off x="311700" y="3778833"/>
            <a:ext cx="8520600" cy="10569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474833"/>
            <a:ext cx="8520600" cy="26181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p:nvPr>
            <p:ph idx="1" type="body"/>
          </p:nvPr>
        </p:nvSpPr>
        <p:spPr>
          <a:xfrm>
            <a:off x="311700" y="4202967"/>
            <a:ext cx="8520600" cy="17343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7" name="Google Shape;47;p11"/>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867800"/>
            <a:ext cx="8520600" cy="11223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5" name="Google Shape;15;p3"/>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8" name="Google Shape;18;p4"/>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9" name="Google Shape;19;p4"/>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5"/>
          <p:cNvSpPr txBox="1"/>
          <p:nvPr>
            <p:ph idx="1" type="body"/>
          </p:nvPr>
        </p:nvSpPr>
        <p:spPr>
          <a:xfrm>
            <a:off x="311700" y="1536633"/>
            <a:ext cx="3999900" cy="45552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3" name="Google Shape;23;p5"/>
          <p:cNvSpPr txBox="1"/>
          <p:nvPr>
            <p:ph idx="2" type="body"/>
          </p:nvPr>
        </p:nvSpPr>
        <p:spPr>
          <a:xfrm>
            <a:off x="4832400" y="1536633"/>
            <a:ext cx="3999900" cy="45552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4" name="Google Shape;24;p5"/>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6"/>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740800"/>
            <a:ext cx="2808000" cy="1007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0" name="Google Shape;30;p7"/>
          <p:cNvSpPr txBox="1"/>
          <p:nvPr>
            <p:ph idx="1" type="body"/>
          </p:nvPr>
        </p:nvSpPr>
        <p:spPr>
          <a:xfrm>
            <a:off x="311700" y="1852800"/>
            <a:ext cx="2808000" cy="42393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1" name="Google Shape;31;p7"/>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600200"/>
            <a:ext cx="6367800" cy="54543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4" name="Google Shape;34;p8"/>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9"/>
          <p:cNvSpPr txBox="1"/>
          <p:nvPr>
            <p:ph type="title"/>
          </p:nvPr>
        </p:nvSpPr>
        <p:spPr>
          <a:xfrm>
            <a:off x="265500" y="1644233"/>
            <a:ext cx="4045200" cy="19764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9"/>
          <p:cNvSpPr txBox="1"/>
          <p:nvPr>
            <p:ph idx="1" type="subTitle"/>
          </p:nvPr>
        </p:nvSpPr>
        <p:spPr>
          <a:xfrm>
            <a:off x="265500" y="3737433"/>
            <a:ext cx="4045200" cy="16467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965433"/>
            <a:ext cx="3837000" cy="49269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0" name="Google Shape;40;p9"/>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5640767"/>
            <a:ext cx="5998800" cy="8067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3.jpg"/><Relationship Id="rId5"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3.jpg"/><Relationship Id="rId5"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hyperlink" Target="https://www.education.govt.nz/our-work/legislation/education-and-training-act-2020/amending-school-board-objectives" TargetMode="External"/><Relationship Id="rId4" Type="http://schemas.openxmlformats.org/officeDocument/2006/relationships/hyperlink" Target="https://www.education.govt.nz/our-work/legislation/education-and-training-act-2020/the-education-and-training-act-te-tiriti-o-waitangi/#:~:text=be%20Tiriti%20compliant.-,School%20boards%20to%20give%20effect%20to%20Te%20Tiriti%20o%20Waitangi,M%C4%81ori%20and%20te%20ao%20M%C4%81ori" TargetMode="External"/><Relationship Id="rId5" Type="http://schemas.openxmlformats.org/officeDocument/2006/relationships/image" Target="../media/image2.png"/><Relationship Id="rId6" Type="http://schemas.openxmlformats.org/officeDocument/2006/relationships/image" Target="../media/image3.jpg"/><Relationship Id="rId7"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hyperlink" Target="https://www.education.govt.nz/our-work/legislation/education-and-training-act-2020/amending-school-board-objectives" TargetMode="External"/><Relationship Id="rId5" Type="http://schemas.openxmlformats.org/officeDocument/2006/relationships/hyperlink" Target="https://www.education.govt.nz/our-work/legislation/education-and-training-act-2020/the-education-and-training-act-te-tiriti-o-waitangi/#:~:text=be%20Tiriti%20compliant.-,School%20boards%20to%20give%20effect%20to%20Te%20Tiriti%20o%20Waitangi,M%C4%81ori%20and%20te%20ao%20M%C4%81ori" TargetMode="External"/><Relationship Id="rId6" Type="http://schemas.openxmlformats.org/officeDocument/2006/relationships/image" Target="../media/image1.png"/><Relationship Id="rId7"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hyperlink" Target="https://www.education.govt.nz/our-work/legislation/education-and-training-act-2020/amending-school-board-objectives" TargetMode="External"/><Relationship Id="rId5" Type="http://schemas.openxmlformats.org/officeDocument/2006/relationships/hyperlink" Target="https://www.education.govt.nz/our-work/legislation/education-and-training-act-2020/the-education-and-training-act-te-tiriti-o-waitangi/#:~:text=be%20Tiriti%20compliant.-,School%20boards%20to%20give%20effect%20to%20Te%20Tiriti%20o%20Waitangi,M%C4%81ori%20and%20te%20ao%20M%C4%81ori" TargetMode="External"/><Relationship Id="rId6" Type="http://schemas.openxmlformats.org/officeDocument/2006/relationships/image" Target="../media/image3.jpg"/><Relationship Id="rId7"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6DA"/>
        </a:solidFill>
      </p:bgPr>
    </p:bg>
    <p:spTree>
      <p:nvGrpSpPr>
        <p:cNvPr id="53" name="Shape 53"/>
        <p:cNvGrpSpPr/>
        <p:nvPr/>
      </p:nvGrpSpPr>
      <p:grpSpPr>
        <a:xfrm>
          <a:off x="0" y="0"/>
          <a:ext cx="0" cy="0"/>
          <a:chOff x="0" y="0"/>
          <a:chExt cx="0" cy="0"/>
        </a:xfrm>
      </p:grpSpPr>
      <p:sp>
        <p:nvSpPr>
          <p:cNvPr id="54" name="Google Shape;54;p13"/>
          <p:cNvSpPr txBox="1"/>
          <p:nvPr/>
        </p:nvSpPr>
        <p:spPr>
          <a:xfrm>
            <a:off x="2022925" y="395100"/>
            <a:ext cx="5644500" cy="3302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600"/>
              <a:buFont typeface="Arial"/>
              <a:buNone/>
            </a:pPr>
            <a:r>
              <a:rPr b="0" i="0" lang="en" sz="9600" u="none" cap="none" strike="noStrike">
                <a:solidFill>
                  <a:srgbClr val="000000"/>
                </a:solidFill>
                <a:latin typeface="RocknRoll One"/>
                <a:ea typeface="RocknRoll One"/>
                <a:cs typeface="RocknRoll One"/>
                <a:sym typeface="RocknRoll One"/>
              </a:rPr>
              <a:t>Tiniroto </a:t>
            </a:r>
            <a:endParaRPr b="0" i="0" sz="9600" u="none" cap="none" strike="noStrike">
              <a:solidFill>
                <a:srgbClr val="000000"/>
              </a:solidFill>
              <a:latin typeface="RocknRoll One"/>
              <a:ea typeface="RocknRoll One"/>
              <a:cs typeface="RocknRoll One"/>
              <a:sym typeface="RocknRoll One"/>
            </a:endParaRPr>
          </a:p>
          <a:p>
            <a:pPr indent="0" lvl="0" marL="0" marR="0" rtl="0" algn="l">
              <a:lnSpc>
                <a:spcPct val="100000"/>
              </a:lnSpc>
              <a:spcBef>
                <a:spcPts val="0"/>
              </a:spcBef>
              <a:spcAft>
                <a:spcPts val="0"/>
              </a:spcAft>
              <a:buClr>
                <a:srgbClr val="000000"/>
              </a:buClr>
              <a:buSzPts val="9600"/>
              <a:buFont typeface="Arial"/>
              <a:buNone/>
            </a:pPr>
            <a:r>
              <a:rPr b="0" i="0" lang="en" sz="9600" u="none" cap="none" strike="noStrike">
                <a:solidFill>
                  <a:srgbClr val="000000"/>
                </a:solidFill>
                <a:latin typeface="RocknRoll One"/>
                <a:ea typeface="RocknRoll One"/>
                <a:cs typeface="RocknRoll One"/>
                <a:sym typeface="RocknRoll One"/>
              </a:rPr>
              <a:t>School</a:t>
            </a:r>
            <a:endParaRPr b="0" i="0" sz="9600" u="none" cap="none" strike="noStrike">
              <a:solidFill>
                <a:srgbClr val="000000"/>
              </a:solidFill>
              <a:latin typeface="RocknRoll One"/>
              <a:ea typeface="RocknRoll One"/>
              <a:cs typeface="RocknRoll One"/>
              <a:sym typeface="RocknRoll One"/>
            </a:endParaRPr>
          </a:p>
          <a:p>
            <a:pPr indent="0" lvl="0" marL="0" marR="0" rtl="0" algn="l">
              <a:lnSpc>
                <a:spcPct val="100000"/>
              </a:lnSpc>
              <a:spcBef>
                <a:spcPts val="0"/>
              </a:spcBef>
              <a:spcAft>
                <a:spcPts val="0"/>
              </a:spcAft>
              <a:buClr>
                <a:srgbClr val="000000"/>
              </a:buClr>
              <a:buSzPts val="4800"/>
              <a:buFont typeface="Arial"/>
              <a:buNone/>
            </a:pPr>
            <a:r>
              <a:rPr b="0" i="0" lang="en" sz="4800" u="none" cap="none" strike="noStrike">
                <a:solidFill>
                  <a:srgbClr val="000000"/>
                </a:solidFill>
                <a:latin typeface="Century Gothic"/>
                <a:ea typeface="Century Gothic"/>
                <a:cs typeface="Century Gothic"/>
                <a:sym typeface="Century Gothic"/>
              </a:rPr>
              <a:t>Strategic Plan</a:t>
            </a:r>
            <a:endParaRPr b="0" i="0" sz="4800" u="none" cap="none" strike="noStrike">
              <a:solidFill>
                <a:srgbClr val="000000"/>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4800"/>
              <a:buFont typeface="Arial"/>
              <a:buNone/>
            </a:pPr>
            <a:r>
              <a:rPr b="0" i="0" lang="en" sz="4800" u="none" cap="none" strike="noStrike">
                <a:solidFill>
                  <a:srgbClr val="000000"/>
                </a:solidFill>
                <a:latin typeface="Century Gothic"/>
                <a:ea typeface="Century Gothic"/>
                <a:cs typeface="Century Gothic"/>
                <a:sym typeface="Century Gothic"/>
              </a:rPr>
              <a:t>2025-2026</a:t>
            </a:r>
            <a:endParaRPr b="0" i="0" sz="4800" u="none" cap="none" strike="noStrike">
              <a:solidFill>
                <a:srgbClr val="000000"/>
              </a:solidFill>
              <a:latin typeface="Century Gothic"/>
              <a:ea typeface="Century Gothic"/>
              <a:cs typeface="Century Gothic"/>
              <a:sym typeface="Century Gothic"/>
            </a:endParaRPr>
          </a:p>
        </p:txBody>
      </p:sp>
      <p:pic>
        <p:nvPicPr>
          <p:cNvPr id="55" name="Google Shape;55;p13"/>
          <p:cNvPicPr preferRelativeResize="0"/>
          <p:nvPr/>
        </p:nvPicPr>
        <p:blipFill rotWithShape="1">
          <a:blip r:embed="rId3">
            <a:alphaModFix/>
          </a:blip>
          <a:srcRect b="0" l="0" r="0" t="0"/>
          <a:stretch/>
        </p:blipFill>
        <p:spPr>
          <a:xfrm>
            <a:off x="6754650" y="4434675"/>
            <a:ext cx="2283049" cy="2283049"/>
          </a:xfrm>
          <a:prstGeom prst="rect">
            <a:avLst/>
          </a:prstGeom>
          <a:noFill/>
          <a:ln>
            <a:noFill/>
          </a:ln>
        </p:spPr>
      </p:pic>
      <p:pic>
        <p:nvPicPr>
          <p:cNvPr id="56" name="Google Shape;56;p13"/>
          <p:cNvPicPr preferRelativeResize="0"/>
          <p:nvPr/>
        </p:nvPicPr>
        <p:blipFill rotWithShape="1">
          <a:blip r:embed="rId4">
            <a:alphaModFix/>
          </a:blip>
          <a:srcRect b="0" l="0" r="0" t="0"/>
          <a:stretch/>
        </p:blipFill>
        <p:spPr>
          <a:xfrm>
            <a:off x="0" y="0"/>
            <a:ext cx="1549754" cy="6857999"/>
          </a:xfrm>
          <a:prstGeom prst="rect">
            <a:avLst/>
          </a:prstGeom>
          <a:noFill/>
          <a:ln>
            <a:noFill/>
          </a:ln>
        </p:spPr>
      </p:pic>
      <p:pic>
        <p:nvPicPr>
          <p:cNvPr id="57" name="Google Shape;57;p13"/>
          <p:cNvPicPr preferRelativeResize="0"/>
          <p:nvPr/>
        </p:nvPicPr>
        <p:blipFill rotWithShape="1">
          <a:blip r:embed="rId5">
            <a:alphaModFix/>
          </a:blip>
          <a:srcRect b="0" l="0" r="0" t="0"/>
          <a:stretch/>
        </p:blipFill>
        <p:spPr>
          <a:xfrm>
            <a:off x="7778853" y="172575"/>
            <a:ext cx="1166275" cy="75339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6DA"/>
        </a:solidFill>
      </p:bgPr>
    </p:bg>
    <p:spTree>
      <p:nvGrpSpPr>
        <p:cNvPr id="149" name="Shape 149"/>
        <p:cNvGrpSpPr/>
        <p:nvPr/>
      </p:nvGrpSpPr>
      <p:grpSpPr>
        <a:xfrm>
          <a:off x="0" y="0"/>
          <a:ext cx="0" cy="0"/>
          <a:chOff x="0" y="0"/>
          <a:chExt cx="0" cy="0"/>
        </a:xfrm>
      </p:grpSpPr>
      <p:graphicFrame>
        <p:nvGraphicFramePr>
          <p:cNvPr id="150" name="Google Shape;150;p22"/>
          <p:cNvGraphicFramePr/>
          <p:nvPr/>
        </p:nvGraphicFramePr>
        <p:xfrm>
          <a:off x="1651597" y="1574749"/>
          <a:ext cx="3000000" cy="3000000"/>
        </p:xfrm>
        <a:graphic>
          <a:graphicData uri="http://schemas.openxmlformats.org/drawingml/2006/table">
            <a:tbl>
              <a:tblPr>
                <a:noFill/>
                <a:tableStyleId>{B2FD8B3F-054D-4D71-B901-202951BD37E0}</a:tableStyleId>
              </a:tblPr>
              <a:tblGrid>
                <a:gridCol w="1101225"/>
                <a:gridCol w="371575"/>
                <a:gridCol w="371575"/>
                <a:gridCol w="371575"/>
                <a:gridCol w="371575"/>
                <a:gridCol w="383250"/>
                <a:gridCol w="383250"/>
                <a:gridCol w="383250"/>
                <a:gridCol w="383250"/>
                <a:gridCol w="1069575"/>
                <a:gridCol w="1069575"/>
                <a:gridCol w="1069475"/>
              </a:tblGrid>
              <a:tr h="491350">
                <a:tc rowSpan="2">
                  <a:txBody>
                    <a:bodyPr/>
                    <a:lstStyle/>
                    <a:p>
                      <a:pPr indent="0" lvl="0" marL="0" rtl="0" algn="l">
                        <a:spcBef>
                          <a:spcPts val="0"/>
                        </a:spcBef>
                        <a:spcAft>
                          <a:spcPts val="0"/>
                        </a:spcAft>
                        <a:buNone/>
                      </a:pPr>
                      <a:r>
                        <a:t/>
                      </a:r>
                      <a:endParaRPr/>
                    </a:p>
                  </a:txBody>
                  <a:tcPr marT="91425" marB="91425" marR="91425" marL="91425">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gridSpan="4">
                  <a:txBody>
                    <a:bodyPr/>
                    <a:lstStyle/>
                    <a:p>
                      <a:pPr indent="0" lvl="0" marL="0" rtl="0" algn="ctr">
                        <a:spcBef>
                          <a:spcPts val="0"/>
                        </a:spcBef>
                        <a:spcAft>
                          <a:spcPts val="0"/>
                        </a:spcAft>
                        <a:buNone/>
                      </a:pPr>
                      <a:r>
                        <a:rPr b="0" lang="en" sz="1400">
                          <a:solidFill>
                            <a:srgbClr val="0C343D"/>
                          </a:solidFill>
                          <a:highlight>
                            <a:srgbClr val="FCE5CD"/>
                          </a:highlight>
                          <a:latin typeface="Century Gothic"/>
                          <a:ea typeface="Century Gothic"/>
                          <a:cs typeface="Century Gothic"/>
                          <a:sym typeface="Century Gothic"/>
                        </a:rPr>
                        <a:t>202</a:t>
                      </a:r>
                      <a:r>
                        <a:rPr lang="en">
                          <a:solidFill>
                            <a:srgbClr val="0C343D"/>
                          </a:solidFill>
                          <a:highlight>
                            <a:srgbClr val="FCE5CD"/>
                          </a:highlight>
                          <a:latin typeface="Century Gothic"/>
                          <a:ea typeface="Century Gothic"/>
                          <a:cs typeface="Century Gothic"/>
                          <a:sym typeface="Century Gothic"/>
                        </a:rPr>
                        <a:t>5</a:t>
                      </a:r>
                      <a:endParaRPr b="0" sz="14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hMerge="1"/>
                <a:tc hMerge="1"/>
                <a:tc hMerge="1"/>
                <a:tc gridSpan="4">
                  <a:txBody>
                    <a:bodyPr/>
                    <a:lstStyle/>
                    <a:p>
                      <a:pPr indent="0" lvl="0" marL="0" rtl="0" algn="ctr">
                        <a:spcBef>
                          <a:spcPts val="0"/>
                        </a:spcBef>
                        <a:spcAft>
                          <a:spcPts val="0"/>
                        </a:spcAft>
                        <a:buNone/>
                      </a:pPr>
                      <a:r>
                        <a:rPr b="0" lang="en" sz="1400">
                          <a:solidFill>
                            <a:srgbClr val="0C343D"/>
                          </a:solidFill>
                          <a:highlight>
                            <a:srgbClr val="FCE5CD"/>
                          </a:highlight>
                          <a:latin typeface="Century Gothic"/>
                          <a:ea typeface="Century Gothic"/>
                          <a:cs typeface="Century Gothic"/>
                          <a:sym typeface="Century Gothic"/>
                        </a:rPr>
                        <a:t>202</a:t>
                      </a:r>
                      <a:r>
                        <a:rPr lang="en">
                          <a:solidFill>
                            <a:srgbClr val="0C343D"/>
                          </a:solidFill>
                          <a:highlight>
                            <a:srgbClr val="FCE5CD"/>
                          </a:highlight>
                          <a:latin typeface="Century Gothic"/>
                          <a:ea typeface="Century Gothic"/>
                          <a:cs typeface="Century Gothic"/>
                          <a:sym typeface="Century Gothic"/>
                        </a:rPr>
                        <a:t>6</a:t>
                      </a:r>
                      <a:endParaRPr b="0" sz="14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hMerge="1"/>
                <a:tc hMerge="1"/>
                <a:tc hMerge="1"/>
                <a:tc gridSpan="3">
                  <a:txBody>
                    <a:bodyPr/>
                    <a:lstStyle/>
                    <a:p>
                      <a:pPr indent="0" lvl="0" marL="0" rtl="0" algn="ctr">
                        <a:spcBef>
                          <a:spcPts val="0"/>
                        </a:spcBef>
                        <a:spcAft>
                          <a:spcPts val="0"/>
                        </a:spcAft>
                        <a:buNone/>
                      </a:pPr>
                      <a:r>
                        <a:rPr b="0" lang="en" sz="1400">
                          <a:solidFill>
                            <a:srgbClr val="0C343D"/>
                          </a:solidFill>
                          <a:highlight>
                            <a:srgbClr val="FCE5CD"/>
                          </a:highlight>
                          <a:latin typeface="Century Gothic"/>
                          <a:ea typeface="Century Gothic"/>
                          <a:cs typeface="Century Gothic"/>
                          <a:sym typeface="Century Gothic"/>
                        </a:rPr>
                        <a:t>Key Measures</a:t>
                      </a:r>
                      <a:endParaRPr b="0" sz="14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hMerge="1"/>
                <a:tc hMerge="1"/>
              </a:tr>
              <a:tr h="456175">
                <a:tc vMerge="1"/>
                <a:tc>
                  <a:txBody>
                    <a:bodyPr/>
                    <a:lstStyle/>
                    <a:p>
                      <a:pPr indent="0" lvl="0" marL="0" rtl="0" algn="l">
                        <a:spcBef>
                          <a:spcPts val="0"/>
                        </a:spcBef>
                        <a:spcAft>
                          <a:spcPts val="0"/>
                        </a:spcAft>
                        <a:buNone/>
                      </a:pPr>
                      <a:r>
                        <a:rPr b="0" lang="en" sz="800">
                          <a:solidFill>
                            <a:srgbClr val="0C343D"/>
                          </a:solidFill>
                          <a:highlight>
                            <a:srgbClr val="FCE5CD"/>
                          </a:highlight>
                          <a:latin typeface="Century Gothic"/>
                          <a:ea typeface="Century Gothic"/>
                          <a:cs typeface="Century Gothic"/>
                          <a:sym typeface="Century Gothic"/>
                        </a:rPr>
                        <a:t>T1</a:t>
                      </a:r>
                      <a:endParaRPr b="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lang="en" sz="800">
                          <a:solidFill>
                            <a:srgbClr val="0C343D"/>
                          </a:solidFill>
                          <a:highlight>
                            <a:srgbClr val="FCE5CD"/>
                          </a:highlight>
                          <a:latin typeface="Century Gothic"/>
                          <a:ea typeface="Century Gothic"/>
                          <a:cs typeface="Century Gothic"/>
                          <a:sym typeface="Century Gothic"/>
                        </a:rPr>
                        <a:t>T2</a:t>
                      </a:r>
                      <a:endParaRPr b="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lang="en" sz="800">
                          <a:solidFill>
                            <a:srgbClr val="0C343D"/>
                          </a:solidFill>
                          <a:highlight>
                            <a:srgbClr val="FCE5CD"/>
                          </a:highlight>
                          <a:latin typeface="Century Gothic"/>
                          <a:ea typeface="Century Gothic"/>
                          <a:cs typeface="Century Gothic"/>
                          <a:sym typeface="Century Gothic"/>
                        </a:rPr>
                        <a:t>T3</a:t>
                      </a:r>
                      <a:endParaRPr b="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lang="en" sz="800">
                          <a:solidFill>
                            <a:srgbClr val="0C343D"/>
                          </a:solidFill>
                          <a:highlight>
                            <a:srgbClr val="FCE5CD"/>
                          </a:highlight>
                          <a:latin typeface="Century Gothic"/>
                          <a:ea typeface="Century Gothic"/>
                          <a:cs typeface="Century Gothic"/>
                          <a:sym typeface="Century Gothic"/>
                        </a:rPr>
                        <a:t>T4</a:t>
                      </a:r>
                      <a:endParaRPr b="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lang="en" sz="800">
                          <a:solidFill>
                            <a:srgbClr val="0C343D"/>
                          </a:solidFill>
                          <a:highlight>
                            <a:srgbClr val="FCE5CD"/>
                          </a:highlight>
                          <a:latin typeface="Century Gothic"/>
                          <a:ea typeface="Century Gothic"/>
                          <a:cs typeface="Century Gothic"/>
                          <a:sym typeface="Century Gothic"/>
                        </a:rPr>
                        <a:t>T1</a:t>
                      </a:r>
                      <a:endParaRPr b="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lang="en" sz="800">
                          <a:solidFill>
                            <a:srgbClr val="0C343D"/>
                          </a:solidFill>
                          <a:highlight>
                            <a:srgbClr val="FCE5CD"/>
                          </a:highlight>
                          <a:latin typeface="Century Gothic"/>
                          <a:ea typeface="Century Gothic"/>
                          <a:cs typeface="Century Gothic"/>
                          <a:sym typeface="Century Gothic"/>
                        </a:rPr>
                        <a:t>T2</a:t>
                      </a:r>
                      <a:endParaRPr b="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lang="en" sz="800">
                          <a:solidFill>
                            <a:srgbClr val="0C343D"/>
                          </a:solidFill>
                          <a:highlight>
                            <a:srgbClr val="FCE5CD"/>
                          </a:highlight>
                          <a:latin typeface="Century Gothic"/>
                          <a:ea typeface="Century Gothic"/>
                          <a:cs typeface="Century Gothic"/>
                          <a:sym typeface="Century Gothic"/>
                        </a:rPr>
                        <a:t>T3</a:t>
                      </a:r>
                      <a:endParaRPr b="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lang="en" sz="800">
                          <a:solidFill>
                            <a:srgbClr val="0C343D"/>
                          </a:solidFill>
                          <a:highlight>
                            <a:srgbClr val="FCE5CD"/>
                          </a:highlight>
                          <a:latin typeface="Century Gothic"/>
                          <a:ea typeface="Century Gothic"/>
                          <a:cs typeface="Century Gothic"/>
                          <a:sym typeface="Century Gothic"/>
                        </a:rPr>
                        <a:t>T4</a:t>
                      </a:r>
                      <a:endParaRPr b="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ctr">
                        <a:spcBef>
                          <a:spcPts val="0"/>
                        </a:spcBef>
                        <a:spcAft>
                          <a:spcPts val="0"/>
                        </a:spcAft>
                        <a:buNone/>
                      </a:pPr>
                      <a:r>
                        <a:rPr b="0" lang="en" sz="1400">
                          <a:solidFill>
                            <a:srgbClr val="0C343D"/>
                          </a:solidFill>
                          <a:highlight>
                            <a:srgbClr val="FCE5CD"/>
                          </a:highlight>
                          <a:latin typeface="Century Gothic"/>
                          <a:ea typeface="Century Gothic"/>
                          <a:cs typeface="Century Gothic"/>
                          <a:sym typeface="Century Gothic"/>
                        </a:rPr>
                        <a:t>Baseline</a:t>
                      </a:r>
                      <a:endParaRPr b="0" sz="14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ctr">
                        <a:spcBef>
                          <a:spcPts val="0"/>
                        </a:spcBef>
                        <a:spcAft>
                          <a:spcPts val="0"/>
                        </a:spcAft>
                        <a:buNone/>
                      </a:pPr>
                      <a:r>
                        <a:rPr b="0" lang="en" sz="1400">
                          <a:solidFill>
                            <a:srgbClr val="0C343D"/>
                          </a:solidFill>
                          <a:highlight>
                            <a:srgbClr val="FCE5CD"/>
                          </a:highlight>
                          <a:latin typeface="Century Gothic"/>
                          <a:ea typeface="Century Gothic"/>
                          <a:cs typeface="Century Gothic"/>
                          <a:sym typeface="Century Gothic"/>
                        </a:rPr>
                        <a:t>Mid Point</a:t>
                      </a:r>
                      <a:endParaRPr b="0" sz="14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ctr">
                        <a:spcBef>
                          <a:spcPts val="0"/>
                        </a:spcBef>
                        <a:spcAft>
                          <a:spcPts val="0"/>
                        </a:spcAft>
                        <a:buNone/>
                      </a:pPr>
                      <a:r>
                        <a:rPr b="0" lang="en" sz="1400">
                          <a:solidFill>
                            <a:srgbClr val="0C343D"/>
                          </a:solidFill>
                          <a:highlight>
                            <a:srgbClr val="FCE5CD"/>
                          </a:highlight>
                          <a:latin typeface="Century Gothic"/>
                          <a:ea typeface="Century Gothic"/>
                          <a:cs typeface="Century Gothic"/>
                          <a:sym typeface="Century Gothic"/>
                        </a:rPr>
                        <a:t>End</a:t>
                      </a:r>
                      <a:endParaRPr b="0" sz="14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r>
              <a:tr h="1015450">
                <a:tc rowSpan="3">
                  <a:txBody>
                    <a:bodyPr/>
                    <a:lstStyle/>
                    <a:p>
                      <a:pPr indent="0" lvl="0" marL="0" rtl="0" algn="ctr">
                        <a:spcBef>
                          <a:spcPts val="0"/>
                        </a:spcBef>
                        <a:spcAft>
                          <a:spcPts val="0"/>
                        </a:spcAft>
                        <a:buNone/>
                      </a:pPr>
                      <a:r>
                        <a:rPr b="1" lang="en" sz="1200">
                          <a:solidFill>
                            <a:srgbClr val="004A51"/>
                          </a:solidFill>
                          <a:highlight>
                            <a:srgbClr val="FCE5CD"/>
                          </a:highlight>
                          <a:latin typeface="Century Gothic"/>
                          <a:ea typeface="Century Gothic"/>
                          <a:cs typeface="Century Gothic"/>
                          <a:sym typeface="Century Gothic"/>
                        </a:rPr>
                        <a:t>Student Engagement &amp; Attendance</a:t>
                      </a:r>
                      <a:endParaRPr b="1" sz="1200">
                        <a:solidFill>
                          <a:srgbClr val="004A51"/>
                        </a:solidFill>
                        <a:highlight>
                          <a:srgbClr val="FCE5CD"/>
                        </a:highlight>
                        <a:latin typeface="Century Gothic"/>
                        <a:ea typeface="Century Gothic"/>
                        <a:cs typeface="Century Gothic"/>
                        <a:sym typeface="Century Gothic"/>
                      </a:endParaRPr>
                    </a:p>
                    <a:p>
                      <a:pPr indent="0" lvl="0" marL="0" rtl="0" algn="ctr">
                        <a:spcBef>
                          <a:spcPts val="0"/>
                        </a:spcBef>
                        <a:spcAft>
                          <a:spcPts val="0"/>
                        </a:spcAft>
                        <a:buNone/>
                      </a:pPr>
                      <a:r>
                        <a:t/>
                      </a:r>
                      <a:endParaRPr>
                        <a:highlight>
                          <a:srgbClr val="FCE5CD"/>
                        </a:highlight>
                        <a:latin typeface="Century Gothic"/>
                        <a:ea typeface="Century Gothic"/>
                        <a:cs typeface="Century Gothic"/>
                        <a:sym typeface="Century Gothic"/>
                      </a:endParaRPr>
                    </a:p>
                    <a:p>
                      <a:pPr indent="0" lvl="0" marL="0" rtl="0" algn="ctr">
                        <a:spcBef>
                          <a:spcPts val="0"/>
                        </a:spcBef>
                        <a:spcAft>
                          <a:spcPts val="0"/>
                        </a:spcAft>
                        <a:buNone/>
                      </a:pPr>
                      <a:br>
                        <a:rPr b="0" lang="en">
                          <a:highlight>
                            <a:srgbClr val="FCE5CD"/>
                          </a:highlight>
                          <a:latin typeface="Century Gothic"/>
                          <a:ea typeface="Century Gothic"/>
                          <a:cs typeface="Century Gothic"/>
                          <a:sym typeface="Century Gothic"/>
                        </a:rPr>
                      </a:br>
                      <a:r>
                        <a:rPr b="0" lang="en" sz="1000">
                          <a:solidFill>
                            <a:srgbClr val="000000"/>
                          </a:solidFill>
                          <a:highlight>
                            <a:srgbClr val="FCE5CD"/>
                          </a:highlight>
                          <a:latin typeface="Century Gothic"/>
                          <a:ea typeface="Century Gothic"/>
                          <a:cs typeface="Century Gothic"/>
                          <a:sym typeface="Century Gothic"/>
                        </a:rPr>
                        <a:t>Students are present, highly engaged, and supported by rapid frameworks.</a:t>
                      </a:r>
                      <a:endParaRPr b="0">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gridSpan="2">
                  <a:txBody>
                    <a:bodyPr/>
                    <a:lstStyle/>
                    <a:p>
                      <a:pPr indent="0" lvl="0" marL="0" rtl="0" algn="l">
                        <a:spcBef>
                          <a:spcPts val="0"/>
                        </a:spcBef>
                        <a:spcAft>
                          <a:spcPts val="0"/>
                        </a:spcAft>
                        <a:buNone/>
                      </a:pPr>
                      <a:r>
                        <a:rPr b="0" lang="en" sz="800">
                          <a:solidFill>
                            <a:srgbClr val="0C343D"/>
                          </a:solidFill>
                          <a:highlight>
                            <a:srgbClr val="FCE5CD"/>
                          </a:highlight>
                          <a:latin typeface="Century Gothic"/>
                          <a:ea typeface="Century Gothic"/>
                          <a:cs typeface="Century Gothic"/>
                          <a:sym typeface="Century Gothic"/>
                        </a:rPr>
                        <a:t>Develop and implement whole- school attendance plan</a:t>
                      </a:r>
                      <a:endParaRPr b="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hMerge="1"/>
                <a:tc>
                  <a:txBody>
                    <a:bodyPr/>
                    <a:lstStyle/>
                    <a:p>
                      <a:pPr indent="0" lvl="0" marL="0" rtl="0" algn="l">
                        <a:spcBef>
                          <a:spcPts val="0"/>
                        </a:spcBef>
                        <a:spcAft>
                          <a:spcPts val="0"/>
                        </a:spcAft>
                        <a:buNone/>
                      </a:pPr>
                      <a:r>
                        <a:rPr b="0" lang="en" sz="800">
                          <a:solidFill>
                            <a:srgbClr val="0C343D"/>
                          </a:solidFill>
                          <a:highlight>
                            <a:srgbClr val="FCE5CD"/>
                          </a:highlight>
                          <a:latin typeface="Century Gothic"/>
                          <a:ea typeface="Century Gothic"/>
                          <a:cs typeface="Century Gothic"/>
                          <a:sym typeface="Century Gothic"/>
                        </a:rPr>
                        <a:t>Define roles &amp; clear processes</a:t>
                      </a:r>
                      <a:endParaRPr b="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lang="en" sz="800">
                          <a:solidFill>
                            <a:srgbClr val="0C343D"/>
                          </a:solidFill>
                          <a:highlight>
                            <a:srgbClr val="FCE5CD"/>
                          </a:highlight>
                          <a:latin typeface="Century Gothic"/>
                          <a:ea typeface="Century Gothic"/>
                          <a:cs typeface="Century Gothic"/>
                          <a:sym typeface="Century Gothic"/>
                        </a:rPr>
                        <a:t>Whānau contact</a:t>
                      </a:r>
                      <a:endParaRPr b="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gridSpan="2">
                  <a:txBody>
                    <a:bodyPr/>
                    <a:lstStyle/>
                    <a:p>
                      <a:pPr indent="0" lvl="0" marL="0" rtl="0" algn="l">
                        <a:spcBef>
                          <a:spcPts val="0"/>
                        </a:spcBef>
                        <a:spcAft>
                          <a:spcPts val="0"/>
                        </a:spcAft>
                        <a:buNone/>
                      </a:pPr>
                      <a:r>
                        <a:rPr b="0" lang="en" sz="800">
                          <a:solidFill>
                            <a:srgbClr val="0C343D"/>
                          </a:solidFill>
                          <a:highlight>
                            <a:srgbClr val="FCE5CD"/>
                          </a:highlight>
                          <a:latin typeface="Century Gothic"/>
                          <a:ea typeface="Century Gothic"/>
                          <a:cs typeface="Century Gothic"/>
                          <a:sym typeface="Century Gothic"/>
                        </a:rPr>
                        <a:t>Review attendance plan and actions termly</a:t>
                      </a:r>
                      <a:endParaRPr b="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hMerge="1"/>
                <a:tc>
                  <a:txBody>
                    <a:bodyPr/>
                    <a:lstStyle/>
                    <a:p>
                      <a:pPr indent="0" lvl="0" marL="0" rtl="0" algn="l">
                        <a:spcBef>
                          <a:spcPts val="0"/>
                        </a:spcBef>
                        <a:spcAft>
                          <a:spcPts val="0"/>
                        </a:spcAft>
                        <a:buNone/>
                      </a:pPr>
                      <a:r>
                        <a:rPr b="0" lang="en" sz="800">
                          <a:solidFill>
                            <a:srgbClr val="0C343D"/>
                          </a:solidFill>
                          <a:highlight>
                            <a:srgbClr val="FCE5CD"/>
                          </a:highlight>
                          <a:latin typeface="Century Gothic"/>
                          <a:ea typeface="Century Gothic"/>
                          <a:cs typeface="Century Gothic"/>
                          <a:sym typeface="Century Gothic"/>
                        </a:rPr>
                        <a:t>Embed daily practice</a:t>
                      </a:r>
                      <a:endParaRPr b="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lang="en" sz="800">
                          <a:solidFill>
                            <a:srgbClr val="0C343D"/>
                          </a:solidFill>
                          <a:highlight>
                            <a:srgbClr val="FCE5CD"/>
                          </a:highlight>
                          <a:latin typeface="Century Gothic"/>
                          <a:ea typeface="Century Gothic"/>
                          <a:cs typeface="Century Gothic"/>
                          <a:sym typeface="Century Gothic"/>
                        </a:rPr>
                        <a:t>Consolidate systems</a:t>
                      </a:r>
                      <a:endParaRPr b="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lang="en" sz="700">
                          <a:solidFill>
                            <a:srgbClr val="000000"/>
                          </a:solidFill>
                          <a:highlight>
                            <a:srgbClr val="FCE5CD"/>
                          </a:highlight>
                          <a:latin typeface="Century Gothic"/>
                          <a:ea typeface="Century Gothic"/>
                          <a:cs typeface="Century Gothic"/>
                          <a:sym typeface="Century Gothic"/>
                        </a:rPr>
                        <a:t>Unexplained absences not consistently followed up</a:t>
                      </a:r>
                      <a:endParaRPr b="0" sz="7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lang="en" sz="700">
                          <a:solidFill>
                            <a:srgbClr val="000000"/>
                          </a:solidFill>
                          <a:highlight>
                            <a:srgbClr val="FCE5CD"/>
                          </a:highlight>
                          <a:latin typeface="Century Gothic"/>
                          <a:ea typeface="Century Gothic"/>
                          <a:cs typeface="Century Gothic"/>
                          <a:sym typeface="Century Gothic"/>
                        </a:rPr>
                        <a:t>Absences followed up daily using agreed tiered response</a:t>
                      </a:r>
                      <a:endParaRPr b="0" sz="7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lang="en" sz="700">
                          <a:solidFill>
                            <a:srgbClr val="000000"/>
                          </a:solidFill>
                          <a:highlight>
                            <a:srgbClr val="FCE5CD"/>
                          </a:highlight>
                          <a:latin typeface="Century Gothic"/>
                          <a:ea typeface="Century Gothic"/>
                          <a:cs typeface="Century Gothic"/>
                          <a:sym typeface="Century Gothic"/>
                        </a:rPr>
                        <a:t>Whole-school plan embedded; at least 80% regular attenders</a:t>
                      </a:r>
                      <a:endParaRPr b="0" sz="7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r>
              <a:tr h="935125">
                <a:tc vMerge="1"/>
                <a:tc>
                  <a:txBody>
                    <a:bodyPr/>
                    <a:lstStyle/>
                    <a:p>
                      <a:pPr indent="0" lvl="0" marL="0" rtl="0" algn="l">
                        <a:spcBef>
                          <a:spcPts val="0"/>
                        </a:spcBef>
                        <a:spcAft>
                          <a:spcPts val="0"/>
                        </a:spcAft>
                        <a:buNone/>
                      </a:pPr>
                      <a:r>
                        <a:t/>
                      </a:r>
                      <a:endParaRPr/>
                    </a:p>
                  </a:txBody>
                  <a:tcPr marT="91425" marB="91425" marR="91425" marL="91425">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gridSpan="5">
                  <a:txBody>
                    <a:bodyPr/>
                    <a:lstStyle/>
                    <a:p>
                      <a:pPr indent="0" lvl="0" marL="0" rtl="0" algn="l">
                        <a:spcBef>
                          <a:spcPts val="0"/>
                        </a:spcBef>
                        <a:spcAft>
                          <a:spcPts val="0"/>
                        </a:spcAft>
                        <a:buNone/>
                      </a:pPr>
                      <a:r>
                        <a:rPr b="0" lang="en" sz="1000">
                          <a:solidFill>
                            <a:srgbClr val="0C343D"/>
                          </a:solidFill>
                          <a:highlight>
                            <a:srgbClr val="FCE5CD"/>
                          </a:highlight>
                          <a:latin typeface="Century Gothic"/>
                          <a:ea typeface="Century Gothic"/>
                          <a:cs typeface="Century Gothic"/>
                          <a:sym typeface="Century Gothic"/>
                        </a:rPr>
                        <a:t>Use termly attendance data to identify patterns, priority groups, and to evaluate the impact of interventions</a:t>
                      </a:r>
                      <a:endParaRPr b="0" sz="10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hMerge="1"/>
                <a:tc hMerge="1"/>
                <a:tc hMerge="1"/>
                <a:tc hMerge="1"/>
                <a:tc>
                  <a:txBody>
                    <a:bodyPr/>
                    <a:lstStyle/>
                    <a:p>
                      <a:pPr indent="0" lvl="0" marL="0" rtl="0" algn="l">
                        <a:spcBef>
                          <a:spcPts val="0"/>
                        </a:spcBef>
                        <a:spcAft>
                          <a:spcPts val="0"/>
                        </a:spcAft>
                        <a:buNone/>
                      </a:pPr>
                      <a:r>
                        <a:t/>
                      </a:r>
                      <a:endParaRPr/>
                    </a:p>
                  </a:txBody>
                  <a:tcPr marT="91425" marB="91425" marR="91425" marL="91425">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t/>
                      </a:r>
                      <a:endParaRPr/>
                    </a:p>
                  </a:txBody>
                  <a:tcPr marT="91425" marB="91425" marR="91425" marL="91425">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lang="en" sz="800">
                          <a:solidFill>
                            <a:srgbClr val="0C343D"/>
                          </a:solidFill>
                          <a:highlight>
                            <a:srgbClr val="FCE5CD"/>
                          </a:highlight>
                          <a:latin typeface="Century Gothic"/>
                          <a:ea typeface="Century Gothic"/>
                          <a:cs typeface="Century Gothic"/>
                          <a:sym typeface="Century Gothic"/>
                        </a:rPr>
                        <a:t>Attendance data tracked but not systematically used</a:t>
                      </a:r>
                      <a:endParaRPr b="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lang="en" sz="800">
                          <a:solidFill>
                            <a:srgbClr val="0C343D"/>
                          </a:solidFill>
                          <a:highlight>
                            <a:srgbClr val="FCE5CD"/>
                          </a:highlight>
                          <a:latin typeface="Century Gothic"/>
                          <a:ea typeface="Century Gothic"/>
                          <a:cs typeface="Century Gothic"/>
                          <a:sym typeface="Century Gothic"/>
                        </a:rPr>
                        <a:t>Targeted interventions active; termly reports to Board</a:t>
                      </a:r>
                      <a:endParaRPr b="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lang="en" sz="800">
                          <a:solidFill>
                            <a:srgbClr val="0C343D"/>
                          </a:solidFill>
                          <a:highlight>
                            <a:srgbClr val="FCE5CD"/>
                          </a:highlight>
                          <a:latin typeface="Century Gothic"/>
                          <a:ea typeface="Century Gothic"/>
                          <a:cs typeface="Century Gothic"/>
                          <a:sym typeface="Century Gothic"/>
                        </a:rPr>
                        <a:t>Sustained 90%+ regular attendance for at least 80% of students</a:t>
                      </a:r>
                      <a:endParaRPr b="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r>
              <a:tr h="994000">
                <a:tc vMerge="1"/>
                <a:tc gridSpan="8">
                  <a:txBody>
                    <a:bodyPr/>
                    <a:lstStyle/>
                    <a:p>
                      <a:pPr indent="0" lvl="0" marL="0" rtl="0" algn="l">
                        <a:spcBef>
                          <a:spcPts val="0"/>
                        </a:spcBef>
                        <a:spcAft>
                          <a:spcPts val="0"/>
                        </a:spcAft>
                        <a:buNone/>
                      </a:pPr>
                      <a:r>
                        <a:rPr b="0" lang="en" sz="1100">
                          <a:solidFill>
                            <a:srgbClr val="0C343D"/>
                          </a:solidFill>
                          <a:highlight>
                            <a:srgbClr val="FCE5CD"/>
                          </a:highlight>
                          <a:latin typeface="Century Gothic"/>
                          <a:ea typeface="Century Gothic"/>
                          <a:cs typeface="Century Gothic"/>
                          <a:sym typeface="Century Gothic"/>
                        </a:rPr>
                        <a:t>Strengthen partnerships with parents, whānau, and external agencies to address barriers to attendance</a:t>
                      </a:r>
                      <a:endParaRPr b="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hMerge="1"/>
                <a:tc hMerge="1"/>
                <a:tc hMerge="1"/>
                <a:tc hMerge="1"/>
                <a:tc hMerge="1"/>
                <a:tc hMerge="1"/>
                <a:tc hMerge="1"/>
                <a:tc>
                  <a:txBody>
                    <a:bodyPr/>
                    <a:lstStyle/>
                    <a:p>
                      <a:pPr indent="0" lvl="0" marL="0" rtl="0" algn="l">
                        <a:spcBef>
                          <a:spcPts val="0"/>
                        </a:spcBef>
                        <a:spcAft>
                          <a:spcPts val="0"/>
                        </a:spcAft>
                        <a:buNone/>
                      </a:pPr>
                      <a:r>
                        <a:rPr b="0" lang="en" sz="800">
                          <a:solidFill>
                            <a:srgbClr val="0C343D"/>
                          </a:solidFill>
                          <a:highlight>
                            <a:srgbClr val="FCE5CD"/>
                          </a:highlight>
                          <a:latin typeface="Century Gothic"/>
                          <a:ea typeface="Century Gothic"/>
                          <a:cs typeface="Century Gothic"/>
                          <a:sym typeface="Century Gothic"/>
                        </a:rPr>
                        <a:t>Limited structured collaboration with whānau and external agencies</a:t>
                      </a:r>
                      <a:endParaRPr b="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lang="en" sz="800">
                          <a:solidFill>
                            <a:srgbClr val="0C343D"/>
                          </a:solidFill>
                          <a:highlight>
                            <a:srgbClr val="FCE5CD"/>
                          </a:highlight>
                          <a:latin typeface="Century Gothic"/>
                          <a:ea typeface="Century Gothic"/>
                          <a:cs typeface="Century Gothic"/>
                          <a:sym typeface="Century Gothic"/>
                        </a:rPr>
                        <a:t>Regular partnership meetings and active agency referrals</a:t>
                      </a:r>
                      <a:endParaRPr b="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lang="en" sz="800">
                          <a:solidFill>
                            <a:srgbClr val="0C343D"/>
                          </a:solidFill>
                          <a:highlight>
                            <a:srgbClr val="FCE5CD"/>
                          </a:highlight>
                          <a:latin typeface="Century Gothic"/>
                          <a:ea typeface="Century Gothic"/>
                          <a:cs typeface="Century Gothic"/>
                          <a:sym typeface="Century Gothic"/>
                        </a:rPr>
                        <a:t>Strong whānau/agency partnerships; chronic absence reduced</a:t>
                      </a:r>
                      <a:endParaRPr b="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r>
            </a:tbl>
          </a:graphicData>
        </a:graphic>
      </p:graphicFrame>
      <p:sp>
        <p:nvSpPr>
          <p:cNvPr id="151" name="Google Shape;151;p22"/>
          <p:cNvSpPr txBox="1"/>
          <p:nvPr/>
        </p:nvSpPr>
        <p:spPr>
          <a:xfrm>
            <a:off x="1651598" y="50825"/>
            <a:ext cx="5921400" cy="1231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 sz="3400" u="none" cap="none" strike="noStrike">
                <a:solidFill>
                  <a:schemeClr val="dk1"/>
                </a:solidFill>
                <a:latin typeface="RocknRoll One"/>
                <a:ea typeface="RocknRoll One"/>
                <a:cs typeface="RocknRoll One"/>
                <a:sym typeface="RocknRoll One"/>
              </a:rPr>
              <a:t>Strategic Plan Roadmap</a:t>
            </a:r>
            <a:endParaRPr b="1" i="0" sz="3400" u="none" cap="none" strike="noStrike">
              <a:solidFill>
                <a:schemeClr val="dk1"/>
              </a:solidFill>
              <a:latin typeface="RocknRoll One"/>
              <a:ea typeface="RocknRoll One"/>
              <a:cs typeface="RocknRoll One"/>
              <a:sym typeface="RocknRoll One"/>
            </a:endParaRPr>
          </a:p>
          <a:p>
            <a:pPr indent="0" lvl="0" marL="0" marR="0" rtl="0" algn="l">
              <a:lnSpc>
                <a:spcPct val="100000"/>
              </a:lnSpc>
              <a:spcBef>
                <a:spcPts val="0"/>
              </a:spcBef>
              <a:spcAft>
                <a:spcPts val="0"/>
              </a:spcAft>
              <a:buClr>
                <a:srgbClr val="000000"/>
              </a:buClr>
              <a:buSzPts val="3600"/>
              <a:buFont typeface="Arial"/>
              <a:buNone/>
            </a:pPr>
            <a:r>
              <a:rPr b="0" i="0" lang="en" sz="3400" u="none" cap="none" strike="noStrike">
                <a:solidFill>
                  <a:schemeClr val="dk1"/>
                </a:solidFill>
                <a:latin typeface="RocknRoll One"/>
                <a:ea typeface="RocknRoll One"/>
                <a:cs typeface="RocknRoll One"/>
                <a:sym typeface="RocknRoll One"/>
              </a:rPr>
              <a:t>GOAL #2	</a:t>
            </a:r>
            <a:endParaRPr b="0" i="0" sz="3400" u="none" cap="none" strike="noStrike">
              <a:solidFill>
                <a:schemeClr val="dk1"/>
              </a:solidFill>
              <a:latin typeface="RocknRoll One"/>
              <a:ea typeface="RocknRoll One"/>
              <a:cs typeface="RocknRoll One"/>
              <a:sym typeface="RocknRoll One"/>
            </a:endParaRPr>
          </a:p>
        </p:txBody>
      </p:sp>
      <p:pic>
        <p:nvPicPr>
          <p:cNvPr id="152" name="Google Shape;152;p22"/>
          <p:cNvPicPr preferRelativeResize="0"/>
          <p:nvPr/>
        </p:nvPicPr>
        <p:blipFill rotWithShape="1">
          <a:blip r:embed="rId3">
            <a:alphaModFix/>
          </a:blip>
          <a:srcRect b="0" l="0" r="0" t="0"/>
          <a:stretch/>
        </p:blipFill>
        <p:spPr>
          <a:xfrm>
            <a:off x="7647733" y="122150"/>
            <a:ext cx="1317268" cy="850950"/>
          </a:xfrm>
          <a:prstGeom prst="rect">
            <a:avLst/>
          </a:prstGeom>
          <a:noFill/>
          <a:ln>
            <a:noFill/>
          </a:ln>
        </p:spPr>
      </p:pic>
      <p:pic>
        <p:nvPicPr>
          <p:cNvPr id="153" name="Google Shape;153;p22"/>
          <p:cNvPicPr preferRelativeResize="0"/>
          <p:nvPr/>
        </p:nvPicPr>
        <p:blipFill rotWithShape="1">
          <a:blip r:embed="rId4">
            <a:alphaModFix/>
          </a:blip>
          <a:srcRect b="0" l="0" r="0" t="0"/>
          <a:stretch/>
        </p:blipFill>
        <p:spPr>
          <a:xfrm>
            <a:off x="8175799" y="5728149"/>
            <a:ext cx="873375" cy="873375"/>
          </a:xfrm>
          <a:prstGeom prst="rect">
            <a:avLst/>
          </a:prstGeom>
          <a:noFill/>
          <a:ln>
            <a:noFill/>
          </a:ln>
        </p:spPr>
      </p:pic>
      <p:pic>
        <p:nvPicPr>
          <p:cNvPr id="154" name="Google Shape;154;p22"/>
          <p:cNvPicPr preferRelativeResize="0"/>
          <p:nvPr/>
        </p:nvPicPr>
        <p:blipFill rotWithShape="1">
          <a:blip r:embed="rId5">
            <a:alphaModFix/>
          </a:blip>
          <a:srcRect b="0" l="0" r="0" t="0"/>
          <a:stretch/>
        </p:blipFill>
        <p:spPr>
          <a:xfrm>
            <a:off x="0" y="0"/>
            <a:ext cx="1549754" cy="685799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6DA"/>
        </a:solidFill>
      </p:bgPr>
    </p:bg>
    <p:spTree>
      <p:nvGrpSpPr>
        <p:cNvPr id="158" name="Shape 158"/>
        <p:cNvGrpSpPr/>
        <p:nvPr/>
      </p:nvGrpSpPr>
      <p:grpSpPr>
        <a:xfrm>
          <a:off x="0" y="0"/>
          <a:ext cx="0" cy="0"/>
          <a:chOff x="0" y="0"/>
          <a:chExt cx="0" cy="0"/>
        </a:xfrm>
      </p:grpSpPr>
      <p:graphicFrame>
        <p:nvGraphicFramePr>
          <p:cNvPr id="159" name="Google Shape;159;p23"/>
          <p:cNvGraphicFramePr/>
          <p:nvPr/>
        </p:nvGraphicFramePr>
        <p:xfrm>
          <a:off x="1723025" y="1549953"/>
          <a:ext cx="3000000" cy="3000000"/>
        </p:xfrm>
        <a:graphic>
          <a:graphicData uri="http://schemas.openxmlformats.org/drawingml/2006/table">
            <a:tbl>
              <a:tblPr>
                <a:noFill/>
                <a:tableStyleId>{B2FD8B3F-054D-4D71-B901-202951BD37E0}</a:tableStyleId>
              </a:tblPr>
              <a:tblGrid>
                <a:gridCol w="953400"/>
                <a:gridCol w="368875"/>
                <a:gridCol w="368875"/>
                <a:gridCol w="368875"/>
                <a:gridCol w="368875"/>
                <a:gridCol w="390225"/>
                <a:gridCol w="390225"/>
                <a:gridCol w="390225"/>
                <a:gridCol w="390225"/>
                <a:gridCol w="1056875"/>
                <a:gridCol w="1056875"/>
                <a:gridCol w="1056850"/>
              </a:tblGrid>
              <a:tr h="410450">
                <a:tc rowSpan="2">
                  <a:txBody>
                    <a:bodyPr/>
                    <a:lstStyle/>
                    <a:p>
                      <a:pPr indent="0" lvl="0" marL="0" rtl="0" algn="l">
                        <a:spcBef>
                          <a:spcPts val="0"/>
                        </a:spcBef>
                        <a:spcAft>
                          <a:spcPts val="0"/>
                        </a:spcAft>
                        <a:buNone/>
                      </a:pPr>
                      <a:r>
                        <a:t/>
                      </a:r>
                      <a:endParaRPr/>
                    </a:p>
                  </a:txBody>
                  <a:tcPr marT="91425" marB="91425" marR="91425" marL="91425">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gridSpan="4">
                  <a:txBody>
                    <a:bodyPr/>
                    <a:lstStyle/>
                    <a:p>
                      <a:pPr indent="0" lvl="0" marL="0" rtl="0" algn="ctr">
                        <a:spcBef>
                          <a:spcPts val="0"/>
                        </a:spcBef>
                        <a:spcAft>
                          <a:spcPts val="0"/>
                        </a:spcAft>
                        <a:buNone/>
                      </a:pPr>
                      <a:r>
                        <a:rPr b="0" i="0" lang="en" sz="1400">
                          <a:solidFill>
                            <a:srgbClr val="0C343D"/>
                          </a:solidFill>
                          <a:highlight>
                            <a:srgbClr val="FCE5CD"/>
                          </a:highlight>
                          <a:latin typeface="Century Gothic"/>
                          <a:ea typeface="Century Gothic"/>
                          <a:cs typeface="Century Gothic"/>
                          <a:sym typeface="Century Gothic"/>
                        </a:rPr>
                        <a:t>202</a:t>
                      </a:r>
                      <a:r>
                        <a:rPr lang="en">
                          <a:solidFill>
                            <a:srgbClr val="0C343D"/>
                          </a:solidFill>
                          <a:highlight>
                            <a:srgbClr val="FCE5CD"/>
                          </a:highlight>
                          <a:latin typeface="Century Gothic"/>
                          <a:ea typeface="Century Gothic"/>
                          <a:cs typeface="Century Gothic"/>
                          <a:sym typeface="Century Gothic"/>
                        </a:rPr>
                        <a:t>5</a:t>
                      </a:r>
                      <a:endParaRPr b="0" i="0" sz="14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hMerge="1"/>
                <a:tc hMerge="1"/>
                <a:tc hMerge="1"/>
                <a:tc gridSpan="4">
                  <a:txBody>
                    <a:bodyPr/>
                    <a:lstStyle/>
                    <a:p>
                      <a:pPr indent="0" lvl="0" marL="0" rtl="0" algn="ctr">
                        <a:spcBef>
                          <a:spcPts val="0"/>
                        </a:spcBef>
                        <a:spcAft>
                          <a:spcPts val="0"/>
                        </a:spcAft>
                        <a:buNone/>
                      </a:pPr>
                      <a:r>
                        <a:rPr b="0" i="0" lang="en" sz="1400">
                          <a:solidFill>
                            <a:srgbClr val="0C343D"/>
                          </a:solidFill>
                          <a:highlight>
                            <a:srgbClr val="FCE5CD"/>
                          </a:highlight>
                          <a:latin typeface="Century Gothic"/>
                          <a:ea typeface="Century Gothic"/>
                          <a:cs typeface="Century Gothic"/>
                          <a:sym typeface="Century Gothic"/>
                        </a:rPr>
                        <a:t>202</a:t>
                      </a:r>
                      <a:r>
                        <a:rPr lang="en">
                          <a:solidFill>
                            <a:srgbClr val="0C343D"/>
                          </a:solidFill>
                          <a:highlight>
                            <a:srgbClr val="FCE5CD"/>
                          </a:highlight>
                          <a:latin typeface="Century Gothic"/>
                          <a:ea typeface="Century Gothic"/>
                          <a:cs typeface="Century Gothic"/>
                          <a:sym typeface="Century Gothic"/>
                        </a:rPr>
                        <a:t>6</a:t>
                      </a:r>
                      <a:endParaRPr b="0" i="0" sz="14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hMerge="1"/>
                <a:tc hMerge="1"/>
                <a:tc hMerge="1"/>
                <a:tc gridSpan="3">
                  <a:txBody>
                    <a:bodyPr/>
                    <a:lstStyle/>
                    <a:p>
                      <a:pPr indent="0" lvl="0" marL="0" rtl="0" algn="ctr">
                        <a:spcBef>
                          <a:spcPts val="0"/>
                        </a:spcBef>
                        <a:spcAft>
                          <a:spcPts val="0"/>
                        </a:spcAft>
                        <a:buNone/>
                      </a:pPr>
                      <a:r>
                        <a:rPr b="0" i="0" lang="en" sz="1400">
                          <a:solidFill>
                            <a:srgbClr val="0C343D"/>
                          </a:solidFill>
                          <a:highlight>
                            <a:srgbClr val="FCE5CD"/>
                          </a:highlight>
                          <a:latin typeface="Century Gothic"/>
                          <a:ea typeface="Century Gothic"/>
                          <a:cs typeface="Century Gothic"/>
                          <a:sym typeface="Century Gothic"/>
                        </a:rPr>
                        <a:t>Key Measures</a:t>
                      </a:r>
                      <a:endParaRPr b="0" i="0" sz="14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hMerge="1"/>
                <a:tc hMerge="1"/>
              </a:tr>
              <a:tr h="381050">
                <a:tc vMerge="1"/>
                <a:tc>
                  <a:txBody>
                    <a:bodyPr/>
                    <a:lstStyle/>
                    <a:p>
                      <a:pPr indent="0" lvl="0" marL="0" rtl="0" algn="l">
                        <a:spcBef>
                          <a:spcPts val="0"/>
                        </a:spcBef>
                        <a:spcAft>
                          <a:spcPts val="0"/>
                        </a:spcAft>
                        <a:buNone/>
                      </a:pPr>
                      <a:r>
                        <a:rPr b="0" i="0" lang="en" sz="800">
                          <a:solidFill>
                            <a:srgbClr val="0C343D"/>
                          </a:solidFill>
                          <a:highlight>
                            <a:srgbClr val="FCE5CD"/>
                          </a:highlight>
                          <a:latin typeface="Century Gothic"/>
                          <a:ea typeface="Century Gothic"/>
                          <a:cs typeface="Century Gothic"/>
                          <a:sym typeface="Century Gothic"/>
                        </a:rPr>
                        <a:t>T1</a:t>
                      </a:r>
                      <a:endParaRPr b="0" i="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i="0" lang="en" sz="800">
                          <a:solidFill>
                            <a:srgbClr val="0C343D"/>
                          </a:solidFill>
                          <a:highlight>
                            <a:srgbClr val="FCE5CD"/>
                          </a:highlight>
                          <a:latin typeface="Century Gothic"/>
                          <a:ea typeface="Century Gothic"/>
                          <a:cs typeface="Century Gothic"/>
                          <a:sym typeface="Century Gothic"/>
                        </a:rPr>
                        <a:t>T2</a:t>
                      </a:r>
                      <a:endParaRPr b="0" i="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i="0" lang="en" sz="800">
                          <a:solidFill>
                            <a:srgbClr val="0C343D"/>
                          </a:solidFill>
                          <a:highlight>
                            <a:srgbClr val="FCE5CD"/>
                          </a:highlight>
                          <a:latin typeface="Century Gothic"/>
                          <a:ea typeface="Century Gothic"/>
                          <a:cs typeface="Century Gothic"/>
                          <a:sym typeface="Century Gothic"/>
                        </a:rPr>
                        <a:t>T3</a:t>
                      </a:r>
                      <a:endParaRPr b="0" i="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i="0" lang="en" sz="800">
                          <a:solidFill>
                            <a:srgbClr val="0C343D"/>
                          </a:solidFill>
                          <a:highlight>
                            <a:srgbClr val="FCE5CD"/>
                          </a:highlight>
                          <a:latin typeface="Century Gothic"/>
                          <a:ea typeface="Century Gothic"/>
                          <a:cs typeface="Century Gothic"/>
                          <a:sym typeface="Century Gothic"/>
                        </a:rPr>
                        <a:t>T4</a:t>
                      </a:r>
                      <a:endParaRPr b="0" i="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i="0" lang="en" sz="800">
                          <a:solidFill>
                            <a:srgbClr val="0C343D"/>
                          </a:solidFill>
                          <a:highlight>
                            <a:srgbClr val="FCE5CD"/>
                          </a:highlight>
                          <a:latin typeface="Century Gothic"/>
                          <a:ea typeface="Century Gothic"/>
                          <a:cs typeface="Century Gothic"/>
                          <a:sym typeface="Century Gothic"/>
                        </a:rPr>
                        <a:t>T1</a:t>
                      </a:r>
                      <a:endParaRPr b="0" i="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i="0" lang="en" sz="800">
                          <a:solidFill>
                            <a:srgbClr val="0C343D"/>
                          </a:solidFill>
                          <a:highlight>
                            <a:srgbClr val="FCE5CD"/>
                          </a:highlight>
                          <a:latin typeface="Century Gothic"/>
                          <a:ea typeface="Century Gothic"/>
                          <a:cs typeface="Century Gothic"/>
                          <a:sym typeface="Century Gothic"/>
                        </a:rPr>
                        <a:t>T2</a:t>
                      </a:r>
                      <a:endParaRPr b="0" i="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i="0" lang="en" sz="800">
                          <a:solidFill>
                            <a:srgbClr val="0C343D"/>
                          </a:solidFill>
                          <a:highlight>
                            <a:srgbClr val="FCE5CD"/>
                          </a:highlight>
                          <a:latin typeface="Century Gothic"/>
                          <a:ea typeface="Century Gothic"/>
                          <a:cs typeface="Century Gothic"/>
                          <a:sym typeface="Century Gothic"/>
                        </a:rPr>
                        <a:t>T3</a:t>
                      </a:r>
                      <a:endParaRPr b="0" i="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i="0" lang="en" sz="800">
                          <a:solidFill>
                            <a:srgbClr val="0C343D"/>
                          </a:solidFill>
                          <a:highlight>
                            <a:srgbClr val="FCE5CD"/>
                          </a:highlight>
                          <a:latin typeface="Century Gothic"/>
                          <a:ea typeface="Century Gothic"/>
                          <a:cs typeface="Century Gothic"/>
                          <a:sym typeface="Century Gothic"/>
                        </a:rPr>
                        <a:t>T4</a:t>
                      </a:r>
                      <a:endParaRPr b="0" i="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ctr">
                        <a:spcBef>
                          <a:spcPts val="0"/>
                        </a:spcBef>
                        <a:spcAft>
                          <a:spcPts val="0"/>
                        </a:spcAft>
                        <a:buNone/>
                      </a:pPr>
                      <a:r>
                        <a:rPr b="0" i="0" lang="en" sz="1400">
                          <a:solidFill>
                            <a:srgbClr val="0C343D"/>
                          </a:solidFill>
                          <a:highlight>
                            <a:srgbClr val="FCE5CD"/>
                          </a:highlight>
                          <a:latin typeface="Century Gothic"/>
                          <a:ea typeface="Century Gothic"/>
                          <a:cs typeface="Century Gothic"/>
                          <a:sym typeface="Century Gothic"/>
                        </a:rPr>
                        <a:t>Baseline</a:t>
                      </a:r>
                      <a:endParaRPr b="0" i="0" sz="14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ctr">
                        <a:spcBef>
                          <a:spcPts val="0"/>
                        </a:spcBef>
                        <a:spcAft>
                          <a:spcPts val="0"/>
                        </a:spcAft>
                        <a:buNone/>
                      </a:pPr>
                      <a:r>
                        <a:rPr b="0" i="0" lang="en" sz="1400">
                          <a:solidFill>
                            <a:srgbClr val="0C343D"/>
                          </a:solidFill>
                          <a:highlight>
                            <a:srgbClr val="FCE5CD"/>
                          </a:highlight>
                          <a:latin typeface="Century Gothic"/>
                          <a:ea typeface="Century Gothic"/>
                          <a:cs typeface="Century Gothic"/>
                          <a:sym typeface="Century Gothic"/>
                        </a:rPr>
                        <a:t>Mid Point</a:t>
                      </a:r>
                      <a:endParaRPr b="0" i="0" sz="14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ctr">
                        <a:spcBef>
                          <a:spcPts val="0"/>
                        </a:spcBef>
                        <a:spcAft>
                          <a:spcPts val="0"/>
                        </a:spcAft>
                        <a:buNone/>
                      </a:pPr>
                      <a:r>
                        <a:rPr b="0" i="0" lang="en" sz="1400">
                          <a:solidFill>
                            <a:srgbClr val="0C343D"/>
                          </a:solidFill>
                          <a:highlight>
                            <a:srgbClr val="FCE5CD"/>
                          </a:highlight>
                          <a:latin typeface="Century Gothic"/>
                          <a:ea typeface="Century Gothic"/>
                          <a:cs typeface="Century Gothic"/>
                          <a:sym typeface="Century Gothic"/>
                        </a:rPr>
                        <a:t>End</a:t>
                      </a:r>
                      <a:endParaRPr b="0" i="0" sz="14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r>
              <a:tr h="848250">
                <a:tc rowSpan="3">
                  <a:txBody>
                    <a:bodyPr/>
                    <a:lstStyle/>
                    <a:p>
                      <a:pPr indent="0" lvl="0" marL="0" rtl="0" algn="ctr">
                        <a:spcBef>
                          <a:spcPts val="0"/>
                        </a:spcBef>
                        <a:spcAft>
                          <a:spcPts val="0"/>
                        </a:spcAft>
                        <a:buNone/>
                      </a:pPr>
                      <a:r>
                        <a:rPr b="1" lang="en" sz="1000">
                          <a:solidFill>
                            <a:srgbClr val="004A51"/>
                          </a:solidFill>
                          <a:highlight>
                            <a:srgbClr val="FCE5CD"/>
                          </a:highlight>
                          <a:latin typeface="Century Gothic"/>
                          <a:ea typeface="Century Gothic"/>
                          <a:cs typeface="Century Gothic"/>
                          <a:sym typeface="Century Gothic"/>
                        </a:rPr>
                        <a:t>Review &amp; Evaluation Processes</a:t>
                      </a:r>
                      <a:br>
                        <a:rPr b="0" lang="en">
                          <a:highlight>
                            <a:srgbClr val="FCE5CD"/>
                          </a:highlight>
                          <a:latin typeface="Century Gothic"/>
                          <a:ea typeface="Century Gothic"/>
                          <a:cs typeface="Century Gothic"/>
                          <a:sym typeface="Century Gothic"/>
                        </a:rPr>
                      </a:br>
                      <a:br>
                        <a:rPr b="0" lang="en">
                          <a:highlight>
                            <a:srgbClr val="FCE5CD"/>
                          </a:highlight>
                          <a:latin typeface="Century Gothic"/>
                          <a:ea typeface="Century Gothic"/>
                          <a:cs typeface="Century Gothic"/>
                          <a:sym typeface="Century Gothic"/>
                        </a:rPr>
                      </a:br>
                      <a:r>
                        <a:rPr b="0" lang="en" sz="800">
                          <a:solidFill>
                            <a:srgbClr val="000000"/>
                          </a:solidFill>
                          <a:highlight>
                            <a:srgbClr val="FCE5CD"/>
                          </a:highlight>
                          <a:latin typeface="Century Gothic"/>
                          <a:ea typeface="Century Gothic"/>
                          <a:cs typeface="Century Gothic"/>
                          <a:sym typeface="Century Gothic"/>
                        </a:rPr>
                        <a:t>Students receive equitable outcomes because decisions are driven by evidence.</a:t>
                      </a:r>
                      <a:endParaRPr b="0">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gridSpan="4">
                  <a:txBody>
                    <a:bodyPr/>
                    <a:lstStyle/>
                    <a:p>
                      <a:pPr indent="0" lvl="0" marL="0" rtl="0" algn="l">
                        <a:spcBef>
                          <a:spcPts val="0"/>
                        </a:spcBef>
                        <a:spcAft>
                          <a:spcPts val="0"/>
                        </a:spcAft>
                        <a:buNone/>
                      </a:pPr>
                      <a:r>
                        <a:rPr b="0" i="0" lang="en" sz="800">
                          <a:solidFill>
                            <a:srgbClr val="0C343D"/>
                          </a:solidFill>
                          <a:highlight>
                            <a:srgbClr val="FCE5CD"/>
                          </a:highlight>
                          <a:latin typeface="Century Gothic"/>
                          <a:ea typeface="Century Gothic"/>
                          <a:cs typeface="Century Gothic"/>
                          <a:sym typeface="Century Gothic"/>
                        </a:rPr>
                        <a:t>Co-construct cyclical review framework and tools (T1-T2).</a:t>
                      </a:r>
                      <a:endParaRPr b="0" i="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hMerge="1"/>
                <a:tc hMerge="1"/>
                <a:tc hMerge="1"/>
                <a:tc gridSpan="4">
                  <a:txBody>
                    <a:bodyPr/>
                    <a:lstStyle/>
                    <a:p>
                      <a:pPr indent="0" lvl="0" marL="0" rtl="0" algn="l">
                        <a:spcBef>
                          <a:spcPts val="0"/>
                        </a:spcBef>
                        <a:spcAft>
                          <a:spcPts val="0"/>
                        </a:spcAft>
                        <a:buNone/>
                      </a:pPr>
                      <a:r>
                        <a:rPr b="0" i="0" lang="en" sz="800">
                          <a:solidFill>
                            <a:srgbClr val="0C343D"/>
                          </a:solidFill>
                          <a:highlight>
                            <a:srgbClr val="FCE5CD"/>
                          </a:highlight>
                          <a:latin typeface="Century Gothic"/>
                          <a:ea typeface="Century Gothic"/>
                          <a:cs typeface="Century Gothic"/>
                          <a:sym typeface="Century Gothic"/>
                        </a:rPr>
                        <a:t>Embed tools across classrooms, teams, and Board levels.</a:t>
                      </a:r>
                      <a:endParaRPr b="0" i="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hMerge="1"/>
                <a:tc hMerge="1"/>
                <a:tc hMerge="1"/>
                <a:tc>
                  <a:txBody>
                    <a:bodyPr/>
                    <a:lstStyle/>
                    <a:p>
                      <a:pPr indent="0" lvl="0" marL="0" rtl="0" algn="l">
                        <a:spcBef>
                          <a:spcPts val="0"/>
                        </a:spcBef>
                        <a:spcAft>
                          <a:spcPts val="0"/>
                        </a:spcAft>
                        <a:buNone/>
                      </a:pPr>
                      <a:r>
                        <a:rPr b="0" i="0" lang="en" sz="800">
                          <a:solidFill>
                            <a:srgbClr val="000000"/>
                          </a:solidFill>
                          <a:highlight>
                            <a:srgbClr val="FCE5CD"/>
                          </a:highlight>
                          <a:latin typeface="Century Gothic"/>
                          <a:ea typeface="Century Gothic"/>
                          <a:cs typeface="Century Gothic"/>
                          <a:sym typeface="Century Gothic"/>
                        </a:rPr>
                        <a:t>No consistent review framework or templates.</a:t>
                      </a:r>
                      <a:endParaRPr b="0" i="0" sz="8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i="0" lang="en" sz="800">
                          <a:solidFill>
                            <a:srgbClr val="000000"/>
                          </a:solidFill>
                          <a:highlight>
                            <a:srgbClr val="FCE5CD"/>
                          </a:highlight>
                          <a:latin typeface="Century Gothic"/>
                          <a:ea typeface="Century Gothic"/>
                          <a:cs typeface="Century Gothic"/>
                          <a:sym typeface="Century Gothic"/>
                        </a:rPr>
                        <a:t>Agreed framework in place; teams using templates.</a:t>
                      </a:r>
                      <a:endParaRPr b="0" i="0" sz="8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i="0" lang="en" sz="800">
                          <a:solidFill>
                            <a:srgbClr val="000000"/>
                          </a:solidFill>
                          <a:highlight>
                            <a:srgbClr val="FCE5CD"/>
                          </a:highlight>
                          <a:latin typeface="Century Gothic"/>
                          <a:ea typeface="Century Gothic"/>
                          <a:cs typeface="Century Gothic"/>
                          <a:sym typeface="Century Gothic"/>
                        </a:rPr>
                        <a:t>Cyclical review framework fully embedded school-wide.</a:t>
                      </a:r>
                      <a:endParaRPr b="0" i="0" sz="8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r>
              <a:tr h="1060025">
                <a:tc vMerge="1"/>
                <a:tc gridSpan="4">
                  <a:txBody>
                    <a:bodyPr/>
                    <a:lstStyle/>
                    <a:p>
                      <a:pPr indent="0" lvl="0" marL="0" rtl="0" algn="l">
                        <a:spcBef>
                          <a:spcPts val="0"/>
                        </a:spcBef>
                        <a:spcAft>
                          <a:spcPts val="0"/>
                        </a:spcAft>
                        <a:buNone/>
                      </a:pPr>
                      <a:r>
                        <a:rPr b="0" i="0" lang="en" sz="800">
                          <a:solidFill>
                            <a:srgbClr val="0C343D"/>
                          </a:solidFill>
                          <a:highlight>
                            <a:srgbClr val="FCE5CD"/>
                          </a:highlight>
                          <a:latin typeface="Century Gothic"/>
                          <a:ea typeface="Century Gothic"/>
                          <a:cs typeface="Century Gothic"/>
                          <a:sym typeface="Century Gothic"/>
                        </a:rPr>
                        <a:t>Build staff capability in analysing data and student voice.</a:t>
                      </a:r>
                      <a:endParaRPr b="0" i="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hMerge="1"/>
                <a:tc hMerge="1"/>
                <a:tc hMerge="1"/>
                <a:tc gridSpan="4">
                  <a:txBody>
                    <a:bodyPr/>
                    <a:lstStyle/>
                    <a:p>
                      <a:pPr indent="0" lvl="0" marL="0" rtl="0" algn="l">
                        <a:spcBef>
                          <a:spcPts val="0"/>
                        </a:spcBef>
                        <a:spcAft>
                          <a:spcPts val="0"/>
                        </a:spcAft>
                        <a:buNone/>
                      </a:pPr>
                      <a:r>
                        <a:rPr b="0" i="0" lang="en" sz="800">
                          <a:solidFill>
                            <a:srgbClr val="0C343D"/>
                          </a:solidFill>
                          <a:highlight>
                            <a:srgbClr val="FCE5CD"/>
                          </a:highlight>
                          <a:latin typeface="Century Gothic"/>
                          <a:ea typeface="Century Gothic"/>
                          <a:cs typeface="Century Gothic"/>
                          <a:sym typeface="Century Gothic"/>
                        </a:rPr>
                        <a:t>Embed moderation and culturally responsive evaluation practices.</a:t>
                      </a:r>
                      <a:endParaRPr b="0" i="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hMerge="1"/>
                <a:tc hMerge="1"/>
                <a:tc hMerge="1"/>
                <a:tc>
                  <a:txBody>
                    <a:bodyPr/>
                    <a:lstStyle/>
                    <a:p>
                      <a:pPr indent="0" lvl="0" marL="0" rtl="0" algn="l">
                        <a:spcBef>
                          <a:spcPts val="0"/>
                        </a:spcBef>
                        <a:spcAft>
                          <a:spcPts val="0"/>
                        </a:spcAft>
                        <a:buNone/>
                      </a:pPr>
                      <a:r>
                        <a:rPr b="0" i="0" lang="en" sz="800">
                          <a:solidFill>
                            <a:srgbClr val="0C343D"/>
                          </a:solidFill>
                          <a:highlight>
                            <a:srgbClr val="FCE5CD"/>
                          </a:highlight>
                          <a:latin typeface="Century Gothic"/>
                          <a:ea typeface="Century Gothic"/>
                          <a:cs typeface="Century Gothic"/>
                          <a:sym typeface="Century Gothic"/>
                        </a:rPr>
                        <a:t>Variable teacher confidence using assessment evidence.</a:t>
                      </a:r>
                      <a:endParaRPr b="0" i="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i="0" lang="en" sz="800">
                          <a:solidFill>
                            <a:srgbClr val="0C343D"/>
                          </a:solidFill>
                          <a:highlight>
                            <a:srgbClr val="FCE5CD"/>
                          </a:highlight>
                          <a:latin typeface="Century Gothic"/>
                          <a:ea typeface="Century Gothic"/>
                          <a:cs typeface="Century Gothic"/>
                          <a:sym typeface="Century Gothic"/>
                        </a:rPr>
                        <a:t>Evidence of data use in classroom planning and team sessions.</a:t>
                      </a:r>
                      <a:endParaRPr b="0" i="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i="0" lang="en" sz="800">
                          <a:solidFill>
                            <a:srgbClr val="0C343D"/>
                          </a:solidFill>
                          <a:highlight>
                            <a:srgbClr val="FCE5CD"/>
                          </a:highlight>
                          <a:latin typeface="Century Gothic"/>
                          <a:ea typeface="Century Gothic"/>
                          <a:cs typeface="Century Gothic"/>
                          <a:sym typeface="Century Gothic"/>
                        </a:rPr>
                        <a:t>Staff confidently use evidence to adapt teaching and improve equity.</a:t>
                      </a:r>
                      <a:endParaRPr b="0" i="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r>
              <a:tr h="1177475">
                <a:tc vMerge="1"/>
                <a:tc gridSpan="4">
                  <a:txBody>
                    <a:bodyPr/>
                    <a:lstStyle/>
                    <a:p>
                      <a:pPr indent="0" lvl="0" marL="0" rtl="0" algn="l">
                        <a:spcBef>
                          <a:spcPts val="0"/>
                        </a:spcBef>
                        <a:spcAft>
                          <a:spcPts val="0"/>
                        </a:spcAft>
                        <a:buNone/>
                      </a:pPr>
                      <a:r>
                        <a:rPr b="0" i="0" lang="en" sz="800">
                          <a:solidFill>
                            <a:srgbClr val="0C343D"/>
                          </a:solidFill>
                          <a:highlight>
                            <a:srgbClr val="FCE5CD"/>
                          </a:highlight>
                          <a:latin typeface="Century Gothic"/>
                          <a:ea typeface="Century Gothic"/>
                          <a:cs typeface="Century Gothic"/>
                          <a:sym typeface="Century Gothic"/>
                        </a:rPr>
                        <a:t>Gather whānau input, particularly from Māori whānau.</a:t>
                      </a:r>
                      <a:endParaRPr b="0" i="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hMerge="1"/>
                <a:tc hMerge="1"/>
                <a:tc hMerge="1"/>
                <a:tc gridSpan="4">
                  <a:txBody>
                    <a:bodyPr/>
                    <a:lstStyle/>
                    <a:p>
                      <a:pPr indent="0" lvl="0" marL="0" rtl="0" algn="l">
                        <a:spcBef>
                          <a:spcPts val="0"/>
                        </a:spcBef>
                        <a:spcAft>
                          <a:spcPts val="0"/>
                        </a:spcAft>
                        <a:buNone/>
                      </a:pPr>
                      <a:r>
                        <a:rPr b="0" i="0" lang="en" sz="800">
                          <a:solidFill>
                            <a:srgbClr val="0C343D"/>
                          </a:solidFill>
                          <a:highlight>
                            <a:srgbClr val="FCE5CD"/>
                          </a:highlight>
                          <a:latin typeface="Century Gothic"/>
                          <a:ea typeface="Century Gothic"/>
                          <a:cs typeface="Century Gothic"/>
                          <a:sym typeface="Century Gothic"/>
                        </a:rPr>
                        <a:t>Embed regular consultation hui and transparent progress sharing.</a:t>
                      </a:r>
                      <a:endParaRPr b="0" i="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hMerge="1"/>
                <a:tc hMerge="1"/>
                <a:tc hMerge="1"/>
                <a:tc>
                  <a:txBody>
                    <a:bodyPr/>
                    <a:lstStyle/>
                    <a:p>
                      <a:pPr indent="0" lvl="0" marL="0" rtl="0" algn="l">
                        <a:spcBef>
                          <a:spcPts val="0"/>
                        </a:spcBef>
                        <a:spcAft>
                          <a:spcPts val="0"/>
                        </a:spcAft>
                        <a:buNone/>
                      </a:pPr>
                      <a:r>
                        <a:rPr b="0" i="0" lang="en" sz="800">
                          <a:solidFill>
                            <a:srgbClr val="0C343D"/>
                          </a:solidFill>
                          <a:highlight>
                            <a:srgbClr val="FCE5CD"/>
                          </a:highlight>
                          <a:latin typeface="Century Gothic"/>
                          <a:ea typeface="Century Gothic"/>
                          <a:cs typeface="Century Gothic"/>
                          <a:sym typeface="Century Gothic"/>
                        </a:rPr>
                        <a:t>Limited structured collaboration or input from whānau.</a:t>
                      </a:r>
                      <a:endParaRPr b="0" i="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i="0" lang="en" sz="800">
                          <a:solidFill>
                            <a:srgbClr val="0C343D"/>
                          </a:solidFill>
                          <a:highlight>
                            <a:srgbClr val="FCE5CD"/>
                          </a:highlight>
                          <a:latin typeface="Century Gothic"/>
                          <a:ea typeface="Century Gothic"/>
                          <a:cs typeface="Century Gothic"/>
                          <a:sym typeface="Century Gothic"/>
                        </a:rPr>
                        <a:t>Regular whānau feedback collected via hui and surveys.</a:t>
                      </a:r>
                      <a:endParaRPr b="0" i="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i="0" lang="en" sz="800">
                          <a:solidFill>
                            <a:srgbClr val="0C343D"/>
                          </a:solidFill>
                          <a:highlight>
                            <a:srgbClr val="FCE5CD"/>
                          </a:highlight>
                          <a:latin typeface="Century Gothic"/>
                          <a:ea typeface="Century Gothic"/>
                          <a:cs typeface="Century Gothic"/>
                          <a:sym typeface="Century Gothic"/>
                        </a:rPr>
                        <a:t>Māori whānau actively shape school decisions and feel valued.</a:t>
                      </a:r>
                      <a:endParaRPr b="0" i="0" sz="800">
                        <a:solidFill>
                          <a:srgbClr val="0C343D"/>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r>
            </a:tbl>
          </a:graphicData>
        </a:graphic>
      </p:graphicFrame>
      <p:sp>
        <p:nvSpPr>
          <p:cNvPr id="160" name="Google Shape;160;p23"/>
          <p:cNvSpPr txBox="1"/>
          <p:nvPr/>
        </p:nvSpPr>
        <p:spPr>
          <a:xfrm>
            <a:off x="1723023" y="0"/>
            <a:ext cx="6030300" cy="1231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 sz="3400" u="none" cap="none" strike="noStrike">
                <a:solidFill>
                  <a:schemeClr val="dk1"/>
                </a:solidFill>
                <a:latin typeface="RocknRoll One"/>
                <a:ea typeface="RocknRoll One"/>
                <a:cs typeface="RocknRoll One"/>
                <a:sym typeface="RocknRoll One"/>
              </a:rPr>
              <a:t>Strategic Plan Roadmap</a:t>
            </a:r>
            <a:endParaRPr b="1" i="0" sz="3400" u="none" cap="none" strike="noStrike">
              <a:solidFill>
                <a:schemeClr val="dk1"/>
              </a:solidFill>
              <a:latin typeface="RocknRoll One"/>
              <a:ea typeface="RocknRoll One"/>
              <a:cs typeface="RocknRoll One"/>
              <a:sym typeface="RocknRoll One"/>
            </a:endParaRPr>
          </a:p>
          <a:p>
            <a:pPr indent="0" lvl="0" marL="0" marR="0" rtl="0" algn="l">
              <a:lnSpc>
                <a:spcPct val="100000"/>
              </a:lnSpc>
              <a:spcBef>
                <a:spcPts val="0"/>
              </a:spcBef>
              <a:spcAft>
                <a:spcPts val="0"/>
              </a:spcAft>
              <a:buClr>
                <a:srgbClr val="000000"/>
              </a:buClr>
              <a:buSzPts val="3600"/>
              <a:buFont typeface="Arial"/>
              <a:buNone/>
            </a:pPr>
            <a:r>
              <a:rPr b="0" i="0" lang="en" sz="3400" u="none" cap="none" strike="noStrike">
                <a:solidFill>
                  <a:schemeClr val="dk1"/>
                </a:solidFill>
                <a:latin typeface="RocknRoll One"/>
                <a:ea typeface="RocknRoll One"/>
                <a:cs typeface="RocknRoll One"/>
                <a:sym typeface="RocknRoll One"/>
              </a:rPr>
              <a:t>GOAL #3	</a:t>
            </a:r>
            <a:endParaRPr b="0" i="0" sz="3400" u="none" cap="none" strike="noStrike">
              <a:solidFill>
                <a:schemeClr val="dk1"/>
              </a:solidFill>
              <a:latin typeface="RocknRoll One"/>
              <a:ea typeface="RocknRoll One"/>
              <a:cs typeface="RocknRoll One"/>
              <a:sym typeface="RocknRoll One"/>
            </a:endParaRPr>
          </a:p>
        </p:txBody>
      </p:sp>
      <p:pic>
        <p:nvPicPr>
          <p:cNvPr id="161" name="Google Shape;161;p23"/>
          <p:cNvPicPr preferRelativeResize="0"/>
          <p:nvPr/>
        </p:nvPicPr>
        <p:blipFill rotWithShape="1">
          <a:blip r:embed="rId3">
            <a:alphaModFix/>
          </a:blip>
          <a:srcRect b="0" l="0" r="0" t="0"/>
          <a:stretch/>
        </p:blipFill>
        <p:spPr>
          <a:xfrm>
            <a:off x="7647733" y="122150"/>
            <a:ext cx="1317268" cy="850950"/>
          </a:xfrm>
          <a:prstGeom prst="rect">
            <a:avLst/>
          </a:prstGeom>
          <a:noFill/>
          <a:ln>
            <a:noFill/>
          </a:ln>
        </p:spPr>
      </p:pic>
      <p:pic>
        <p:nvPicPr>
          <p:cNvPr id="162" name="Google Shape;162;p23"/>
          <p:cNvPicPr preferRelativeResize="0"/>
          <p:nvPr/>
        </p:nvPicPr>
        <p:blipFill rotWithShape="1">
          <a:blip r:embed="rId4">
            <a:alphaModFix/>
          </a:blip>
          <a:srcRect b="0" l="0" r="0" t="0"/>
          <a:stretch/>
        </p:blipFill>
        <p:spPr>
          <a:xfrm>
            <a:off x="8141374" y="5716674"/>
            <a:ext cx="873375" cy="873375"/>
          </a:xfrm>
          <a:prstGeom prst="rect">
            <a:avLst/>
          </a:prstGeom>
          <a:noFill/>
          <a:ln>
            <a:noFill/>
          </a:ln>
        </p:spPr>
      </p:pic>
      <p:pic>
        <p:nvPicPr>
          <p:cNvPr id="163" name="Google Shape;163;p23"/>
          <p:cNvPicPr preferRelativeResize="0"/>
          <p:nvPr/>
        </p:nvPicPr>
        <p:blipFill rotWithShape="1">
          <a:blip r:embed="rId5">
            <a:alphaModFix/>
          </a:blip>
          <a:srcRect b="0" l="0" r="0" t="0"/>
          <a:stretch/>
        </p:blipFill>
        <p:spPr>
          <a:xfrm>
            <a:off x="0" y="0"/>
            <a:ext cx="1549754" cy="68579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6DA"/>
        </a:solidFill>
      </p:bgPr>
    </p:bg>
    <p:spTree>
      <p:nvGrpSpPr>
        <p:cNvPr id="61" name="Shape 61"/>
        <p:cNvGrpSpPr/>
        <p:nvPr/>
      </p:nvGrpSpPr>
      <p:grpSpPr>
        <a:xfrm>
          <a:off x="0" y="0"/>
          <a:ext cx="0" cy="0"/>
          <a:chOff x="0" y="0"/>
          <a:chExt cx="0" cy="0"/>
        </a:xfrm>
      </p:grpSpPr>
      <p:sp>
        <p:nvSpPr>
          <p:cNvPr id="62" name="Google Shape;62;p14"/>
          <p:cNvSpPr txBox="1"/>
          <p:nvPr/>
        </p:nvSpPr>
        <p:spPr>
          <a:xfrm>
            <a:off x="1787175" y="70550"/>
            <a:ext cx="4614300" cy="1030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600"/>
              <a:buFont typeface="Arial"/>
              <a:buNone/>
            </a:pPr>
            <a:r>
              <a:rPr b="1" i="0" lang="en" sz="3600" u="none" cap="none" strike="noStrike">
                <a:solidFill>
                  <a:schemeClr val="dk1"/>
                </a:solidFill>
                <a:latin typeface="RocknRoll One"/>
                <a:ea typeface="RocknRoll One"/>
                <a:cs typeface="RocknRoll One"/>
                <a:sym typeface="RocknRoll One"/>
              </a:rPr>
              <a:t>TE HOROPAKI</a:t>
            </a:r>
            <a:endParaRPr b="1" i="0" sz="3600" u="none" cap="none" strike="noStrike">
              <a:solidFill>
                <a:schemeClr val="dk1"/>
              </a:solidFill>
              <a:latin typeface="RocknRoll One"/>
              <a:ea typeface="RocknRoll One"/>
              <a:cs typeface="RocknRoll One"/>
              <a:sym typeface="RocknRoll One"/>
            </a:endParaRPr>
          </a:p>
          <a:p>
            <a:pPr indent="0" lvl="0" marL="0" marR="0" rtl="0" algn="l">
              <a:lnSpc>
                <a:spcPct val="100000"/>
              </a:lnSpc>
              <a:spcBef>
                <a:spcPts val="0"/>
              </a:spcBef>
              <a:spcAft>
                <a:spcPts val="0"/>
              </a:spcAft>
              <a:buClr>
                <a:srgbClr val="000000"/>
              </a:buClr>
              <a:buSzPts val="3600"/>
              <a:buFont typeface="Arial"/>
              <a:buNone/>
            </a:pPr>
            <a:r>
              <a:rPr b="0" i="0" lang="en" sz="3600" u="none" cap="none" strike="noStrike">
                <a:solidFill>
                  <a:schemeClr val="dk1"/>
                </a:solidFill>
                <a:latin typeface="RocknRoll One"/>
                <a:ea typeface="RocknRoll One"/>
                <a:cs typeface="RocknRoll One"/>
                <a:sym typeface="RocknRoll One"/>
              </a:rPr>
              <a:t>CONTEXT</a:t>
            </a:r>
            <a:endParaRPr b="0" i="0" sz="3600" u="none" cap="none" strike="noStrike">
              <a:solidFill>
                <a:schemeClr val="dk1"/>
              </a:solidFill>
              <a:latin typeface="RocknRoll One"/>
              <a:ea typeface="RocknRoll One"/>
              <a:cs typeface="RocknRoll One"/>
              <a:sym typeface="RocknRoll One"/>
            </a:endParaRPr>
          </a:p>
        </p:txBody>
      </p:sp>
      <p:sp>
        <p:nvSpPr>
          <p:cNvPr id="63" name="Google Shape;63;p14"/>
          <p:cNvSpPr txBox="1"/>
          <p:nvPr/>
        </p:nvSpPr>
        <p:spPr>
          <a:xfrm>
            <a:off x="1696325" y="1365575"/>
            <a:ext cx="7169400" cy="5178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Century Gothic"/>
                <a:ea typeface="Century Gothic"/>
                <a:cs typeface="Century Gothic"/>
                <a:sym typeface="Century Gothic"/>
              </a:rPr>
              <a:t>Tiniroto is a small rural school nestled in the rolling hills of Tair</a:t>
            </a:r>
            <a:r>
              <a:rPr lang="en" sz="1200">
                <a:solidFill>
                  <a:schemeClr val="dk1"/>
                </a:solidFill>
                <a:latin typeface="Century Gothic"/>
                <a:ea typeface="Century Gothic"/>
                <a:cs typeface="Century Gothic"/>
                <a:sym typeface="Century Gothic"/>
              </a:rPr>
              <a:t>ā</a:t>
            </a:r>
            <a:r>
              <a:rPr b="0" i="0" lang="en" sz="1200" u="none" cap="none" strike="noStrike">
                <a:solidFill>
                  <a:schemeClr val="dk1"/>
                </a:solidFill>
                <a:latin typeface="Century Gothic"/>
                <a:ea typeface="Century Gothic"/>
                <a:cs typeface="Century Gothic"/>
                <a:sym typeface="Century Gothic"/>
              </a:rPr>
              <a:t>whiti, Gisborne. Whakapunake is our Maunga and we are the only kura directly beneath </a:t>
            </a:r>
            <a:r>
              <a:rPr lang="en" sz="1200">
                <a:solidFill>
                  <a:schemeClr val="dk1"/>
                </a:solidFill>
                <a:latin typeface="Century Gothic"/>
                <a:ea typeface="Century Gothic"/>
                <a:cs typeface="Century Gothic"/>
                <a:sym typeface="Century Gothic"/>
              </a:rPr>
              <a:t>its</a:t>
            </a:r>
            <a:r>
              <a:rPr b="0" i="0" lang="en" sz="1200" u="none" cap="none" strike="noStrike">
                <a:solidFill>
                  <a:schemeClr val="dk1"/>
                </a:solidFill>
                <a:latin typeface="Century Gothic"/>
                <a:ea typeface="Century Gothic"/>
                <a:cs typeface="Century Gothic"/>
                <a:sym typeface="Century Gothic"/>
              </a:rPr>
              <a:t> peak. Ruakituri and Hangaroa are </a:t>
            </a:r>
            <a:r>
              <a:rPr lang="en" sz="1200">
                <a:solidFill>
                  <a:schemeClr val="dk1"/>
                </a:solidFill>
                <a:latin typeface="Century Gothic"/>
                <a:ea typeface="Century Gothic"/>
                <a:cs typeface="Century Gothic"/>
                <a:sym typeface="Century Gothic"/>
              </a:rPr>
              <a:t>the</a:t>
            </a:r>
            <a:r>
              <a:rPr b="0" i="0" lang="en" sz="1200" u="none" cap="none" strike="noStrike">
                <a:solidFill>
                  <a:schemeClr val="dk1"/>
                </a:solidFill>
                <a:latin typeface="Century Gothic"/>
                <a:ea typeface="Century Gothic"/>
                <a:cs typeface="Century Gothic"/>
                <a:sym typeface="Century Gothic"/>
              </a:rPr>
              <a:t> awa in which we swim, play and learn in. Due to our location right between Tair</a:t>
            </a:r>
            <a:r>
              <a:rPr lang="en" sz="1200">
                <a:solidFill>
                  <a:schemeClr val="dk1"/>
                </a:solidFill>
                <a:latin typeface="Century Gothic"/>
                <a:ea typeface="Century Gothic"/>
                <a:cs typeface="Century Gothic"/>
                <a:sym typeface="Century Gothic"/>
              </a:rPr>
              <a:t>ā</a:t>
            </a:r>
            <a:r>
              <a:rPr b="0" i="0" lang="en" sz="1200" u="none" cap="none" strike="noStrike">
                <a:solidFill>
                  <a:schemeClr val="dk1"/>
                </a:solidFill>
                <a:latin typeface="Century Gothic"/>
                <a:ea typeface="Century Gothic"/>
                <a:cs typeface="Century Gothic"/>
                <a:sym typeface="Century Gothic"/>
              </a:rPr>
              <a:t>whiti and Hawkes Bay, Tiniroto School gets the benefits of both regions. Our modern </a:t>
            </a:r>
            <a:r>
              <a:rPr lang="en" sz="1200">
                <a:solidFill>
                  <a:schemeClr val="dk1"/>
                </a:solidFill>
                <a:latin typeface="Century Gothic"/>
                <a:ea typeface="Century Gothic"/>
                <a:cs typeface="Century Gothic"/>
                <a:sym typeface="Century Gothic"/>
              </a:rPr>
              <a:t>s</a:t>
            </a:r>
            <a:r>
              <a:rPr b="0" i="0" lang="en" sz="1200" u="none" cap="none" strike="noStrike">
                <a:solidFill>
                  <a:schemeClr val="dk1"/>
                </a:solidFill>
                <a:latin typeface="Century Gothic"/>
                <a:ea typeface="Century Gothic"/>
                <a:cs typeface="Century Gothic"/>
                <a:sym typeface="Century Gothic"/>
              </a:rPr>
              <a:t>chool is only </a:t>
            </a:r>
            <a:r>
              <a:rPr lang="en" sz="1200">
                <a:solidFill>
                  <a:schemeClr val="dk1"/>
                </a:solidFill>
                <a:latin typeface="Century Gothic"/>
                <a:ea typeface="Century Gothic"/>
                <a:cs typeface="Century Gothic"/>
                <a:sym typeface="Century Gothic"/>
              </a:rPr>
              <a:t>5</a:t>
            </a:r>
            <a:r>
              <a:rPr b="0" i="0" lang="en" sz="1200" u="none" cap="none" strike="noStrike">
                <a:solidFill>
                  <a:schemeClr val="dk1"/>
                </a:solidFill>
                <a:latin typeface="Century Gothic"/>
                <a:ea typeface="Century Gothic"/>
                <a:cs typeface="Century Gothic"/>
                <a:sym typeface="Century Gothic"/>
              </a:rPr>
              <a:t> years old with beautiful views of the lake and hills. Tiniroto School has well maintained, attractive grounds including a heated swimming pool, full sized in ground trampoline, a covered tennis court, a playground, maara kai (veggie garden) and a small fruit orchard. </a:t>
            </a:r>
            <a:endParaRPr b="0" i="0" sz="12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Century Gothic"/>
                <a:ea typeface="Century Gothic"/>
                <a:cs typeface="Century Gothic"/>
                <a:sym typeface="Century Gothic"/>
              </a:rPr>
              <a:t>Tiniroto was first opened in 1893 and has continued to provide education for countless tamariki over the years. It is the heart of the Community.</a:t>
            </a:r>
            <a:endParaRPr b="0" i="0" sz="12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Century Gothic"/>
                <a:ea typeface="Century Gothic"/>
                <a:cs typeface="Century Gothic"/>
                <a:sym typeface="Century Gothic"/>
              </a:rPr>
              <a:t>With a small roll, our Kura is one big family and you can quickly gain that sense when you come into our space. The students of Tiniroto enjoy coming into this warm, whānau atmosphere. Our smaller sized classrooms and strong parent/community support means we are able to offer a wide range of exciting well-resourced learning experiences.</a:t>
            </a:r>
            <a:endParaRPr b="0" i="0" sz="12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100"/>
              <a:buFont typeface="Arial"/>
              <a:buNone/>
            </a:pPr>
            <a:r>
              <a:rPr b="0" i="0" lang="en" sz="1200" u="none" cap="none" strike="noStrike">
                <a:solidFill>
                  <a:schemeClr val="dk1"/>
                </a:solidFill>
                <a:latin typeface="Century Gothic"/>
                <a:ea typeface="Century Gothic"/>
                <a:cs typeface="Century Gothic"/>
                <a:sym typeface="Century Gothic"/>
              </a:rPr>
              <a:t>We are a people minded Kura and are active members of the Tiniroto Community. We participate in regular collaborative cluster events, Kapa haka sessions, and community partnerships. We are collaborators, sharers of knowledge and love to learn alongside our tamariki. </a:t>
            </a:r>
            <a:endParaRPr b="0" i="0" sz="12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100"/>
              <a:buFont typeface="Arial"/>
              <a:buNone/>
            </a:pPr>
            <a:r>
              <a:t/>
            </a:r>
            <a:endParaRPr b="0" i="0" sz="12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100"/>
              <a:buFont typeface="Arial"/>
              <a:buNone/>
            </a:pPr>
            <a:r>
              <a:rPr b="0" i="0" lang="en" sz="1200" u="none" cap="none" strike="noStrike">
                <a:solidFill>
                  <a:schemeClr val="dk1"/>
                </a:solidFill>
                <a:latin typeface="Century Gothic"/>
                <a:ea typeface="Century Gothic"/>
                <a:cs typeface="Century Gothic"/>
                <a:sym typeface="Century Gothic"/>
              </a:rPr>
              <a:t>Following a period of leadership transition, our newly formed Board of Trustees, refreshed administration team, and teaching staff enter 2026 fully focused on establishing long-term structural stability, strengthening operational systems, restoring community relationships, and giving full strategic effect to Te Tiriti o Waitangi.</a:t>
            </a:r>
            <a:endParaRPr b="0" i="0" sz="12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100"/>
              <a:buFont typeface="Arial"/>
              <a:buNone/>
            </a:pPr>
            <a:r>
              <a:t/>
            </a:r>
            <a:endParaRPr b="0" i="0" sz="12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100"/>
              <a:buFont typeface="Arial"/>
              <a:buNone/>
            </a:pPr>
            <a:r>
              <a:rPr b="0" i="0" lang="en" sz="1200" u="none" cap="none" strike="noStrike">
                <a:solidFill>
                  <a:schemeClr val="dk1"/>
                </a:solidFill>
                <a:latin typeface="Century Gothic"/>
                <a:ea typeface="Century Gothic"/>
                <a:cs typeface="Century Gothic"/>
                <a:sym typeface="Century Gothic"/>
              </a:rPr>
              <a:t>Our school is a hub for learning, growing and RISING to heights beyond the </a:t>
            </a:r>
            <a:r>
              <a:rPr lang="en" sz="1200">
                <a:solidFill>
                  <a:schemeClr val="dk1"/>
                </a:solidFill>
                <a:latin typeface="Century Gothic"/>
                <a:ea typeface="Century Gothic"/>
                <a:cs typeface="Century Gothic"/>
                <a:sym typeface="Century Gothic"/>
              </a:rPr>
              <a:t>stars</a:t>
            </a:r>
            <a:r>
              <a:rPr b="0" i="0" lang="en" sz="1200" u="none" cap="none" strike="noStrike">
                <a:solidFill>
                  <a:schemeClr val="dk1"/>
                </a:solidFill>
                <a:latin typeface="Century Gothic"/>
                <a:ea typeface="Century Gothic"/>
                <a:cs typeface="Century Gothic"/>
                <a:sym typeface="Century Gothic"/>
              </a:rPr>
              <a:t>.</a:t>
            </a:r>
            <a:endParaRPr b="0" i="0" sz="12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100"/>
              <a:buFont typeface="Arial"/>
              <a:buNone/>
            </a:pPr>
            <a:r>
              <a:t/>
            </a:r>
            <a:endParaRPr b="0" i="0" sz="12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100"/>
              <a:buFont typeface="Arial"/>
              <a:buNone/>
            </a:pPr>
            <a:r>
              <a:t/>
            </a:r>
            <a:endParaRPr b="0" i="0" sz="1200" u="none" cap="none" strike="noStrike">
              <a:solidFill>
                <a:schemeClr val="dk1"/>
              </a:solidFill>
              <a:latin typeface="Century Gothic"/>
              <a:ea typeface="Century Gothic"/>
              <a:cs typeface="Century Gothic"/>
              <a:sym typeface="Century Gothic"/>
            </a:endParaRPr>
          </a:p>
        </p:txBody>
      </p:sp>
      <p:pic>
        <p:nvPicPr>
          <p:cNvPr id="64" name="Google Shape;64;p14"/>
          <p:cNvPicPr preferRelativeResize="0"/>
          <p:nvPr/>
        </p:nvPicPr>
        <p:blipFill rotWithShape="1">
          <a:blip r:embed="rId3">
            <a:alphaModFix/>
          </a:blip>
          <a:srcRect b="0" l="0" r="0" t="0"/>
          <a:stretch/>
        </p:blipFill>
        <p:spPr>
          <a:xfrm>
            <a:off x="8164324" y="70549"/>
            <a:ext cx="873375" cy="873375"/>
          </a:xfrm>
          <a:prstGeom prst="rect">
            <a:avLst/>
          </a:prstGeom>
          <a:noFill/>
          <a:ln>
            <a:noFill/>
          </a:ln>
        </p:spPr>
      </p:pic>
      <p:pic>
        <p:nvPicPr>
          <p:cNvPr id="65" name="Google Shape;65;p14"/>
          <p:cNvPicPr preferRelativeResize="0"/>
          <p:nvPr/>
        </p:nvPicPr>
        <p:blipFill rotWithShape="1">
          <a:blip r:embed="rId4">
            <a:alphaModFix/>
          </a:blip>
          <a:srcRect b="0" l="0" r="0" t="0"/>
          <a:stretch/>
        </p:blipFill>
        <p:spPr>
          <a:xfrm>
            <a:off x="0" y="0"/>
            <a:ext cx="1549754" cy="68579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6DA"/>
        </a:solidFill>
      </p:bgPr>
    </p:bg>
    <p:spTree>
      <p:nvGrpSpPr>
        <p:cNvPr id="69" name="Shape 69"/>
        <p:cNvGrpSpPr/>
        <p:nvPr/>
      </p:nvGrpSpPr>
      <p:grpSpPr>
        <a:xfrm>
          <a:off x="0" y="0"/>
          <a:ext cx="0" cy="0"/>
          <a:chOff x="0" y="0"/>
          <a:chExt cx="0" cy="0"/>
        </a:xfrm>
      </p:grpSpPr>
      <p:sp>
        <p:nvSpPr>
          <p:cNvPr id="70" name="Google Shape;70;p15"/>
          <p:cNvSpPr txBox="1"/>
          <p:nvPr/>
        </p:nvSpPr>
        <p:spPr>
          <a:xfrm>
            <a:off x="1549750" y="-7862"/>
            <a:ext cx="5808000" cy="1030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600"/>
              <a:buFont typeface="Arial"/>
              <a:buNone/>
            </a:pPr>
            <a:r>
              <a:rPr b="1" i="0" lang="en" sz="3600" u="none" cap="none" strike="noStrike">
                <a:solidFill>
                  <a:schemeClr val="dk1"/>
                </a:solidFill>
                <a:latin typeface="RocknRoll One"/>
                <a:ea typeface="RocknRoll One"/>
                <a:cs typeface="RocknRoll One"/>
                <a:sym typeface="RocknRoll One"/>
              </a:rPr>
              <a:t>TE WHÃINGA TÃHUHU</a:t>
            </a:r>
            <a:endParaRPr b="1" i="0" sz="3600" u="none" cap="none" strike="noStrike">
              <a:solidFill>
                <a:schemeClr val="dk1"/>
              </a:solidFill>
              <a:latin typeface="RocknRoll One"/>
              <a:ea typeface="RocknRoll One"/>
              <a:cs typeface="RocknRoll One"/>
              <a:sym typeface="RocknRoll One"/>
            </a:endParaRPr>
          </a:p>
          <a:p>
            <a:pPr indent="0" lvl="0" marL="0" marR="0" rtl="0" algn="l">
              <a:lnSpc>
                <a:spcPct val="100000"/>
              </a:lnSpc>
              <a:spcBef>
                <a:spcPts val="0"/>
              </a:spcBef>
              <a:spcAft>
                <a:spcPts val="0"/>
              </a:spcAft>
              <a:buClr>
                <a:srgbClr val="000000"/>
              </a:buClr>
              <a:buSzPts val="3600"/>
              <a:buFont typeface="Arial"/>
              <a:buNone/>
            </a:pPr>
            <a:r>
              <a:rPr b="0" i="0" lang="en" sz="3600" u="none" cap="none" strike="noStrike">
                <a:solidFill>
                  <a:schemeClr val="dk1"/>
                </a:solidFill>
                <a:latin typeface="RocknRoll One"/>
                <a:ea typeface="RocknRoll One"/>
                <a:cs typeface="RocknRoll One"/>
                <a:sym typeface="RocknRoll One"/>
              </a:rPr>
              <a:t>VISION</a:t>
            </a:r>
            <a:endParaRPr b="0" i="0" sz="3600" u="none" cap="none" strike="noStrike">
              <a:solidFill>
                <a:schemeClr val="dk1"/>
              </a:solidFill>
              <a:latin typeface="RocknRoll One"/>
              <a:ea typeface="RocknRoll One"/>
              <a:cs typeface="RocknRoll One"/>
              <a:sym typeface="RocknRoll One"/>
            </a:endParaRPr>
          </a:p>
        </p:txBody>
      </p:sp>
      <p:sp>
        <p:nvSpPr>
          <p:cNvPr id="71" name="Google Shape;71;p15"/>
          <p:cNvSpPr txBox="1"/>
          <p:nvPr/>
        </p:nvSpPr>
        <p:spPr>
          <a:xfrm>
            <a:off x="1657100" y="2279888"/>
            <a:ext cx="5808000" cy="1030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600"/>
              <a:buFont typeface="Arial"/>
              <a:buNone/>
            </a:pPr>
            <a:r>
              <a:rPr b="1" i="0" lang="en" sz="3600" u="none" cap="none" strike="noStrike">
                <a:solidFill>
                  <a:schemeClr val="dk1"/>
                </a:solidFill>
                <a:latin typeface="RocknRoll One"/>
                <a:ea typeface="RocknRoll One"/>
                <a:cs typeface="RocknRoll One"/>
                <a:sym typeface="RocknRoll One"/>
              </a:rPr>
              <a:t>TE UARATANGA</a:t>
            </a:r>
            <a:endParaRPr b="1" i="0" sz="3600" u="none" cap="none" strike="noStrike">
              <a:solidFill>
                <a:schemeClr val="dk1"/>
              </a:solidFill>
              <a:latin typeface="RocknRoll One"/>
              <a:ea typeface="RocknRoll One"/>
              <a:cs typeface="RocknRoll One"/>
              <a:sym typeface="RocknRoll One"/>
            </a:endParaRPr>
          </a:p>
          <a:p>
            <a:pPr indent="0" lvl="0" marL="0" marR="0" rtl="0" algn="l">
              <a:lnSpc>
                <a:spcPct val="100000"/>
              </a:lnSpc>
              <a:spcBef>
                <a:spcPts val="0"/>
              </a:spcBef>
              <a:spcAft>
                <a:spcPts val="0"/>
              </a:spcAft>
              <a:buClr>
                <a:srgbClr val="000000"/>
              </a:buClr>
              <a:buSzPts val="3600"/>
              <a:buFont typeface="Arial"/>
              <a:buNone/>
            </a:pPr>
            <a:r>
              <a:rPr b="0" i="0" lang="en" sz="3600" u="none" cap="none" strike="noStrike">
                <a:solidFill>
                  <a:schemeClr val="dk1"/>
                </a:solidFill>
                <a:latin typeface="RocknRoll One"/>
                <a:ea typeface="RocknRoll One"/>
                <a:cs typeface="RocknRoll One"/>
                <a:sym typeface="RocknRoll One"/>
              </a:rPr>
              <a:t>MISSION STATEMENT</a:t>
            </a:r>
            <a:endParaRPr b="0" i="0" sz="3600" u="none" cap="none" strike="noStrike">
              <a:solidFill>
                <a:schemeClr val="dk1"/>
              </a:solidFill>
              <a:latin typeface="RocknRoll One"/>
              <a:ea typeface="RocknRoll One"/>
              <a:cs typeface="RocknRoll One"/>
              <a:sym typeface="RocknRoll One"/>
            </a:endParaRPr>
          </a:p>
        </p:txBody>
      </p:sp>
      <p:sp>
        <p:nvSpPr>
          <p:cNvPr id="72" name="Google Shape;72;p15"/>
          <p:cNvSpPr txBox="1"/>
          <p:nvPr/>
        </p:nvSpPr>
        <p:spPr>
          <a:xfrm>
            <a:off x="1657100" y="1473825"/>
            <a:ext cx="7581900" cy="684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rPr b="0" i="0" lang="en" sz="1800" u="none" cap="none" strike="noStrike">
                <a:solidFill>
                  <a:schemeClr val="dk1"/>
                </a:solidFill>
                <a:latin typeface="Century Gothic"/>
                <a:ea typeface="Century Gothic"/>
                <a:cs typeface="Century Gothic"/>
                <a:sym typeface="Century Gothic"/>
              </a:rPr>
              <a:t>Confident children with strong values, prepared for future success</a:t>
            </a:r>
            <a:endParaRPr b="0" i="0" sz="1800" u="none" cap="none" strike="noStrike">
              <a:solidFill>
                <a:schemeClr val="dk1"/>
              </a:solidFill>
              <a:latin typeface="Century Gothic"/>
              <a:ea typeface="Century Gothic"/>
              <a:cs typeface="Century Gothic"/>
              <a:sym typeface="Century Gothic"/>
            </a:endParaRPr>
          </a:p>
        </p:txBody>
      </p:sp>
      <p:sp>
        <p:nvSpPr>
          <p:cNvPr id="73" name="Google Shape;73;p15"/>
          <p:cNvSpPr txBox="1"/>
          <p:nvPr/>
        </p:nvSpPr>
        <p:spPr>
          <a:xfrm>
            <a:off x="1657100" y="3881575"/>
            <a:ext cx="7834200" cy="2752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500"/>
              <a:buFont typeface="Arial"/>
              <a:buNone/>
            </a:pPr>
            <a:r>
              <a:rPr b="0" i="0" lang="en" sz="1800" u="none" cap="none" strike="noStrike">
                <a:solidFill>
                  <a:schemeClr val="dk1"/>
                </a:solidFill>
                <a:latin typeface="Century Gothic"/>
                <a:ea typeface="Century Gothic"/>
                <a:cs typeface="Century Gothic"/>
                <a:sym typeface="Century Gothic"/>
              </a:rPr>
              <a:t>Tiniroto School will…</a:t>
            </a:r>
            <a:endParaRPr b="0" i="0" sz="1800" u="none" cap="none" strike="noStrike">
              <a:solidFill>
                <a:schemeClr val="dk1"/>
              </a:solidFill>
              <a:latin typeface="Century Gothic"/>
              <a:ea typeface="Century Gothic"/>
              <a:cs typeface="Century Gothic"/>
              <a:sym typeface="Century Gothic"/>
            </a:endParaRPr>
          </a:p>
          <a:p>
            <a:pPr indent="-342900" lvl="0" marL="457200" marR="0" rtl="0" algn="l">
              <a:lnSpc>
                <a:spcPct val="100000"/>
              </a:lnSpc>
              <a:spcBef>
                <a:spcPts val="0"/>
              </a:spcBef>
              <a:spcAft>
                <a:spcPts val="0"/>
              </a:spcAft>
              <a:buClr>
                <a:schemeClr val="dk1"/>
              </a:buClr>
              <a:buSzPts val="1800"/>
              <a:buFont typeface="Century Gothic"/>
              <a:buChar char="●"/>
            </a:pPr>
            <a:r>
              <a:rPr b="0" i="0" lang="en" sz="1800" u="none" cap="none" strike="noStrike">
                <a:solidFill>
                  <a:schemeClr val="dk1"/>
                </a:solidFill>
                <a:latin typeface="Century Gothic"/>
                <a:ea typeface="Century Gothic"/>
                <a:cs typeface="Century Gothic"/>
                <a:sym typeface="Century Gothic"/>
              </a:rPr>
              <a:t>Maximise the potential in every child</a:t>
            </a:r>
            <a:endParaRPr b="0" i="0" sz="1800" u="none" cap="none" strike="noStrike">
              <a:solidFill>
                <a:schemeClr val="dk1"/>
              </a:solidFill>
              <a:latin typeface="Century Gothic"/>
              <a:ea typeface="Century Gothic"/>
              <a:cs typeface="Century Gothic"/>
              <a:sym typeface="Century Gothic"/>
            </a:endParaRPr>
          </a:p>
          <a:p>
            <a:pPr indent="-342900" lvl="0" marL="457200" marR="0" rtl="0" algn="l">
              <a:lnSpc>
                <a:spcPct val="100000"/>
              </a:lnSpc>
              <a:spcBef>
                <a:spcPts val="0"/>
              </a:spcBef>
              <a:spcAft>
                <a:spcPts val="0"/>
              </a:spcAft>
              <a:buClr>
                <a:schemeClr val="dk1"/>
              </a:buClr>
              <a:buSzPts val="1800"/>
              <a:buFont typeface="Century Gothic"/>
              <a:buChar char="●"/>
            </a:pPr>
            <a:r>
              <a:rPr b="0" i="0" lang="en" sz="1800" u="none" cap="none" strike="noStrike">
                <a:solidFill>
                  <a:schemeClr val="dk1"/>
                </a:solidFill>
                <a:latin typeface="Century Gothic"/>
                <a:ea typeface="Century Gothic"/>
                <a:cs typeface="Century Gothic"/>
                <a:sym typeface="Century Gothic"/>
              </a:rPr>
              <a:t>Instil the children with strong values &amp; Key </a:t>
            </a:r>
            <a:endParaRPr b="0" i="0" sz="1800" u="none" cap="none" strike="noStrike">
              <a:solidFill>
                <a:schemeClr val="dk1"/>
              </a:solidFill>
              <a:latin typeface="Century Gothic"/>
              <a:ea typeface="Century Gothic"/>
              <a:cs typeface="Century Gothic"/>
              <a:sym typeface="Century Gothic"/>
            </a:endParaRPr>
          </a:p>
          <a:p>
            <a:pPr indent="0" lvl="0" marL="45720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Century Gothic"/>
                <a:ea typeface="Century Gothic"/>
                <a:cs typeface="Century Gothic"/>
                <a:sym typeface="Century Gothic"/>
              </a:rPr>
              <a:t>Competencies</a:t>
            </a:r>
            <a:endParaRPr b="0" i="0" sz="1800" u="none" cap="none" strike="noStrike">
              <a:solidFill>
                <a:schemeClr val="dk1"/>
              </a:solidFill>
              <a:latin typeface="Century Gothic"/>
              <a:ea typeface="Century Gothic"/>
              <a:cs typeface="Century Gothic"/>
              <a:sym typeface="Century Gothic"/>
            </a:endParaRPr>
          </a:p>
          <a:p>
            <a:pPr indent="-342900" lvl="0" marL="457200" marR="0" rtl="0" algn="l">
              <a:lnSpc>
                <a:spcPct val="100000"/>
              </a:lnSpc>
              <a:spcBef>
                <a:spcPts val="0"/>
              </a:spcBef>
              <a:spcAft>
                <a:spcPts val="0"/>
              </a:spcAft>
              <a:buClr>
                <a:schemeClr val="dk1"/>
              </a:buClr>
              <a:buSzPts val="1800"/>
              <a:buFont typeface="Century Gothic"/>
              <a:buChar char="●"/>
            </a:pPr>
            <a:r>
              <a:rPr b="0" i="0" lang="en" sz="1800" u="none" cap="none" strike="noStrike">
                <a:solidFill>
                  <a:schemeClr val="dk1"/>
                </a:solidFill>
                <a:latin typeface="Century Gothic"/>
                <a:ea typeface="Century Gothic"/>
                <a:cs typeface="Century Gothic"/>
                <a:sym typeface="Century Gothic"/>
              </a:rPr>
              <a:t>Create a safe, supportive and visually appealing </a:t>
            </a:r>
            <a:endParaRPr b="0" i="0" sz="1800" u="none" cap="none" strike="noStrike">
              <a:solidFill>
                <a:schemeClr val="dk1"/>
              </a:solidFill>
              <a:latin typeface="Century Gothic"/>
              <a:ea typeface="Century Gothic"/>
              <a:cs typeface="Century Gothic"/>
              <a:sym typeface="Century Gothic"/>
            </a:endParaRPr>
          </a:p>
          <a:p>
            <a:pPr indent="0" lvl="0" marL="45720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Century Gothic"/>
                <a:ea typeface="Century Gothic"/>
                <a:cs typeface="Century Gothic"/>
                <a:sym typeface="Century Gothic"/>
              </a:rPr>
              <a:t>environment for children to learn</a:t>
            </a:r>
            <a:endParaRPr b="0" i="0" sz="1800" u="none" cap="none" strike="noStrike">
              <a:solidFill>
                <a:schemeClr val="dk1"/>
              </a:solidFill>
              <a:latin typeface="Century Gothic"/>
              <a:ea typeface="Century Gothic"/>
              <a:cs typeface="Century Gothic"/>
              <a:sym typeface="Century Gothic"/>
            </a:endParaRPr>
          </a:p>
          <a:p>
            <a:pPr indent="-342900" lvl="0" marL="457200" marR="0" rtl="0" algn="l">
              <a:lnSpc>
                <a:spcPct val="100000"/>
              </a:lnSpc>
              <a:spcBef>
                <a:spcPts val="0"/>
              </a:spcBef>
              <a:spcAft>
                <a:spcPts val="0"/>
              </a:spcAft>
              <a:buClr>
                <a:schemeClr val="dk1"/>
              </a:buClr>
              <a:buSzPts val="1800"/>
              <a:buFont typeface="Century Gothic"/>
              <a:buChar char="●"/>
            </a:pPr>
            <a:r>
              <a:rPr b="0" i="0" lang="en" sz="1800" u="none" cap="none" strike="noStrike">
                <a:solidFill>
                  <a:schemeClr val="dk1"/>
                </a:solidFill>
                <a:latin typeface="Century Gothic"/>
                <a:ea typeface="Century Gothic"/>
                <a:cs typeface="Century Gothic"/>
                <a:sym typeface="Century Gothic"/>
              </a:rPr>
              <a:t>Develop respectful relationships with children, the school community and stakeholders</a:t>
            </a:r>
            <a:endParaRPr b="0" i="0" sz="1800" u="none" cap="none" strike="noStrike">
              <a:solidFill>
                <a:schemeClr val="dk1"/>
              </a:solidFill>
              <a:latin typeface="Century Gothic"/>
              <a:ea typeface="Century Gothic"/>
              <a:cs typeface="Century Gothic"/>
              <a:sym typeface="Century Gothic"/>
            </a:endParaRPr>
          </a:p>
          <a:p>
            <a:pPr indent="-342900" lvl="0" marL="457200" marR="0" rtl="0" algn="l">
              <a:lnSpc>
                <a:spcPct val="100000"/>
              </a:lnSpc>
              <a:spcBef>
                <a:spcPts val="0"/>
              </a:spcBef>
              <a:spcAft>
                <a:spcPts val="0"/>
              </a:spcAft>
              <a:buClr>
                <a:schemeClr val="dk1"/>
              </a:buClr>
              <a:buSzPts val="1800"/>
              <a:buFont typeface="Century Gothic"/>
              <a:buChar char="●"/>
            </a:pPr>
            <a:r>
              <a:rPr b="0" i="0" lang="en" sz="1800" u="none" cap="none" strike="noStrike">
                <a:solidFill>
                  <a:schemeClr val="dk1"/>
                </a:solidFill>
                <a:latin typeface="Century Gothic"/>
                <a:ea typeface="Century Gothic"/>
                <a:cs typeface="Century Gothic"/>
                <a:sym typeface="Century Gothic"/>
              </a:rPr>
              <a:t>Appeal as a ‘School of Choice’</a:t>
            </a:r>
            <a:endParaRPr b="0" i="0" sz="1800" u="none" cap="none" strike="noStrike">
              <a:solidFill>
                <a:schemeClr val="dk1"/>
              </a:solidFill>
              <a:latin typeface="Century Gothic"/>
              <a:ea typeface="Century Gothic"/>
              <a:cs typeface="Century Gothic"/>
              <a:sym typeface="Century Gothic"/>
            </a:endParaRPr>
          </a:p>
        </p:txBody>
      </p:sp>
      <p:pic>
        <p:nvPicPr>
          <p:cNvPr id="74" name="Google Shape;74;p15"/>
          <p:cNvPicPr preferRelativeResize="0"/>
          <p:nvPr/>
        </p:nvPicPr>
        <p:blipFill rotWithShape="1">
          <a:blip r:embed="rId3">
            <a:alphaModFix/>
          </a:blip>
          <a:srcRect b="0" l="0" r="0" t="0"/>
          <a:stretch/>
        </p:blipFill>
        <p:spPr>
          <a:xfrm>
            <a:off x="8164324" y="70549"/>
            <a:ext cx="873375" cy="873375"/>
          </a:xfrm>
          <a:prstGeom prst="rect">
            <a:avLst/>
          </a:prstGeom>
          <a:noFill/>
          <a:ln>
            <a:noFill/>
          </a:ln>
        </p:spPr>
      </p:pic>
      <p:pic>
        <p:nvPicPr>
          <p:cNvPr id="75" name="Google Shape;75;p15"/>
          <p:cNvPicPr preferRelativeResize="0"/>
          <p:nvPr/>
        </p:nvPicPr>
        <p:blipFill rotWithShape="1">
          <a:blip r:embed="rId4">
            <a:alphaModFix/>
          </a:blip>
          <a:srcRect b="0" l="0" r="0" t="0"/>
          <a:stretch/>
        </p:blipFill>
        <p:spPr>
          <a:xfrm>
            <a:off x="0" y="0"/>
            <a:ext cx="1549754" cy="68579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6DA"/>
        </a:solidFill>
      </p:bgPr>
    </p:bg>
    <p:spTree>
      <p:nvGrpSpPr>
        <p:cNvPr id="79" name="Shape 79"/>
        <p:cNvGrpSpPr/>
        <p:nvPr/>
      </p:nvGrpSpPr>
      <p:grpSpPr>
        <a:xfrm>
          <a:off x="0" y="0"/>
          <a:ext cx="0" cy="0"/>
          <a:chOff x="0" y="0"/>
          <a:chExt cx="0" cy="0"/>
        </a:xfrm>
      </p:grpSpPr>
      <p:pic>
        <p:nvPicPr>
          <p:cNvPr id="80" name="Google Shape;80;p16"/>
          <p:cNvPicPr preferRelativeResize="0"/>
          <p:nvPr/>
        </p:nvPicPr>
        <p:blipFill rotWithShape="1">
          <a:blip r:embed="rId3">
            <a:alphaModFix/>
          </a:blip>
          <a:srcRect b="0" l="0" r="0" t="0"/>
          <a:stretch/>
        </p:blipFill>
        <p:spPr>
          <a:xfrm>
            <a:off x="1971120" y="2224351"/>
            <a:ext cx="7172874" cy="4633649"/>
          </a:xfrm>
          <a:prstGeom prst="rect">
            <a:avLst/>
          </a:prstGeom>
          <a:noFill/>
          <a:ln>
            <a:noFill/>
          </a:ln>
        </p:spPr>
      </p:pic>
      <p:sp>
        <p:nvSpPr>
          <p:cNvPr id="81" name="Google Shape;81;p16"/>
          <p:cNvSpPr txBox="1"/>
          <p:nvPr/>
        </p:nvSpPr>
        <p:spPr>
          <a:xfrm>
            <a:off x="1549750" y="2665500"/>
            <a:ext cx="1048200" cy="41925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5900"/>
              <a:buFont typeface="Arial"/>
              <a:buNone/>
            </a:pPr>
            <a:r>
              <a:rPr b="0" i="0" lang="en" sz="5900" u="none" cap="none" strike="noStrike">
                <a:solidFill>
                  <a:schemeClr val="dk2"/>
                </a:solidFill>
                <a:latin typeface="RocknRoll One"/>
                <a:ea typeface="RocknRoll One"/>
                <a:cs typeface="RocknRoll One"/>
                <a:sym typeface="RocknRoll One"/>
              </a:rPr>
              <a:t>R</a:t>
            </a:r>
            <a:endParaRPr b="0" i="0" sz="5900" u="none" cap="none" strike="noStrike">
              <a:solidFill>
                <a:schemeClr val="dk2"/>
              </a:solidFill>
              <a:latin typeface="RocknRoll One"/>
              <a:ea typeface="RocknRoll One"/>
              <a:cs typeface="RocknRoll One"/>
              <a:sym typeface="RocknRoll One"/>
            </a:endParaRPr>
          </a:p>
          <a:p>
            <a:pPr indent="0" lvl="0" marL="0" marR="0" rtl="0" algn="l">
              <a:lnSpc>
                <a:spcPct val="115000"/>
              </a:lnSpc>
              <a:spcBef>
                <a:spcPts val="0"/>
              </a:spcBef>
              <a:spcAft>
                <a:spcPts val="0"/>
              </a:spcAft>
              <a:buClr>
                <a:srgbClr val="000000"/>
              </a:buClr>
              <a:buSzPts val="5900"/>
              <a:buFont typeface="Arial"/>
              <a:buNone/>
            </a:pPr>
            <a:r>
              <a:rPr b="0" i="0" lang="en" sz="5900" u="none" cap="none" strike="noStrike">
                <a:solidFill>
                  <a:schemeClr val="dk2"/>
                </a:solidFill>
                <a:latin typeface="RocknRoll One"/>
                <a:ea typeface="RocknRoll One"/>
                <a:cs typeface="RocknRoll One"/>
                <a:sym typeface="RocknRoll One"/>
              </a:rPr>
              <a:t>I</a:t>
            </a:r>
            <a:endParaRPr b="0" i="0" sz="5900" u="none" cap="none" strike="noStrike">
              <a:solidFill>
                <a:schemeClr val="dk2"/>
              </a:solidFill>
              <a:latin typeface="RocknRoll One"/>
              <a:ea typeface="RocknRoll One"/>
              <a:cs typeface="RocknRoll One"/>
              <a:sym typeface="RocknRoll One"/>
            </a:endParaRPr>
          </a:p>
          <a:p>
            <a:pPr indent="0" lvl="0" marL="0" marR="0" rtl="0" algn="l">
              <a:lnSpc>
                <a:spcPct val="115000"/>
              </a:lnSpc>
              <a:spcBef>
                <a:spcPts val="0"/>
              </a:spcBef>
              <a:spcAft>
                <a:spcPts val="0"/>
              </a:spcAft>
              <a:buClr>
                <a:srgbClr val="000000"/>
              </a:buClr>
              <a:buSzPts val="5900"/>
              <a:buFont typeface="Arial"/>
              <a:buNone/>
            </a:pPr>
            <a:r>
              <a:rPr b="0" i="0" lang="en" sz="5900" u="none" cap="none" strike="noStrike">
                <a:solidFill>
                  <a:schemeClr val="dk2"/>
                </a:solidFill>
                <a:latin typeface="RocknRoll One"/>
                <a:ea typeface="RocknRoll One"/>
                <a:cs typeface="RocknRoll One"/>
                <a:sym typeface="RocknRoll One"/>
              </a:rPr>
              <a:t>S</a:t>
            </a:r>
            <a:endParaRPr b="0" i="0" sz="5900" u="none" cap="none" strike="noStrike">
              <a:solidFill>
                <a:schemeClr val="dk2"/>
              </a:solidFill>
              <a:latin typeface="RocknRoll One"/>
              <a:ea typeface="RocknRoll One"/>
              <a:cs typeface="RocknRoll One"/>
              <a:sym typeface="RocknRoll One"/>
            </a:endParaRPr>
          </a:p>
          <a:p>
            <a:pPr indent="0" lvl="0" marL="0" marR="0" rtl="0" algn="l">
              <a:lnSpc>
                <a:spcPct val="115000"/>
              </a:lnSpc>
              <a:spcBef>
                <a:spcPts val="0"/>
              </a:spcBef>
              <a:spcAft>
                <a:spcPts val="0"/>
              </a:spcAft>
              <a:buClr>
                <a:srgbClr val="000000"/>
              </a:buClr>
              <a:buSzPts val="5900"/>
              <a:buFont typeface="Arial"/>
              <a:buNone/>
            </a:pPr>
            <a:r>
              <a:rPr b="0" i="0" lang="en" sz="5900" u="none" cap="none" strike="noStrike">
                <a:solidFill>
                  <a:schemeClr val="dk2"/>
                </a:solidFill>
                <a:latin typeface="RocknRoll One"/>
                <a:ea typeface="RocknRoll One"/>
                <a:cs typeface="RocknRoll One"/>
                <a:sym typeface="RocknRoll One"/>
              </a:rPr>
              <a:t>E</a:t>
            </a:r>
            <a:endParaRPr b="0" i="0" sz="5900" u="none" cap="none" strike="noStrike">
              <a:solidFill>
                <a:schemeClr val="dk2"/>
              </a:solidFill>
              <a:latin typeface="RocknRoll One"/>
              <a:ea typeface="RocknRoll One"/>
              <a:cs typeface="RocknRoll One"/>
              <a:sym typeface="RocknRoll One"/>
            </a:endParaRPr>
          </a:p>
        </p:txBody>
      </p:sp>
      <p:sp>
        <p:nvSpPr>
          <p:cNvPr id="82" name="Google Shape;82;p16"/>
          <p:cNvSpPr txBox="1"/>
          <p:nvPr/>
        </p:nvSpPr>
        <p:spPr>
          <a:xfrm>
            <a:off x="4718675" y="3088800"/>
            <a:ext cx="2857500" cy="680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0" i="0" lang="en" sz="2400" u="none" cap="none" strike="noStrike">
                <a:solidFill>
                  <a:srgbClr val="004A51"/>
                </a:solidFill>
                <a:latin typeface="Century Gothic"/>
                <a:ea typeface="Century Gothic"/>
                <a:cs typeface="Century Gothic"/>
                <a:sym typeface="Century Gothic"/>
              </a:rPr>
              <a:t>Respect</a:t>
            </a:r>
            <a:endParaRPr b="0" i="0" sz="2400" u="none" cap="none" strike="noStrike">
              <a:solidFill>
                <a:srgbClr val="004A51"/>
              </a:solidFill>
              <a:latin typeface="Century Gothic"/>
              <a:ea typeface="Century Gothic"/>
              <a:cs typeface="Century Gothic"/>
              <a:sym typeface="Century Gothic"/>
            </a:endParaRPr>
          </a:p>
        </p:txBody>
      </p:sp>
      <p:sp>
        <p:nvSpPr>
          <p:cNvPr id="83" name="Google Shape;83;p16"/>
          <p:cNvSpPr txBox="1"/>
          <p:nvPr/>
        </p:nvSpPr>
        <p:spPr>
          <a:xfrm>
            <a:off x="4209775" y="4040513"/>
            <a:ext cx="2317800" cy="680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0" i="0" lang="en" sz="2400" u="none" cap="none" strike="noStrike">
                <a:solidFill>
                  <a:srgbClr val="004A51"/>
                </a:solidFill>
                <a:latin typeface="Century Gothic"/>
                <a:ea typeface="Century Gothic"/>
                <a:cs typeface="Century Gothic"/>
                <a:sym typeface="Century Gothic"/>
              </a:rPr>
              <a:t>Integrity</a:t>
            </a:r>
            <a:endParaRPr b="0" i="0" sz="2400" u="none" cap="none" strike="noStrike">
              <a:solidFill>
                <a:srgbClr val="004A51"/>
              </a:solidFill>
              <a:latin typeface="Century Gothic"/>
              <a:ea typeface="Century Gothic"/>
              <a:cs typeface="Century Gothic"/>
              <a:sym typeface="Century Gothic"/>
            </a:endParaRPr>
          </a:p>
        </p:txBody>
      </p:sp>
      <p:sp>
        <p:nvSpPr>
          <p:cNvPr id="84" name="Google Shape;84;p16"/>
          <p:cNvSpPr txBox="1"/>
          <p:nvPr/>
        </p:nvSpPr>
        <p:spPr>
          <a:xfrm>
            <a:off x="4293325" y="4982663"/>
            <a:ext cx="2857500" cy="680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0" i="0" lang="en" sz="2400" u="none" cap="none" strike="noStrike">
                <a:solidFill>
                  <a:schemeClr val="lt1"/>
                </a:solidFill>
                <a:latin typeface="Century Gothic"/>
                <a:ea typeface="Century Gothic"/>
                <a:cs typeface="Century Gothic"/>
                <a:sym typeface="Century Gothic"/>
              </a:rPr>
              <a:t>Self-Management</a:t>
            </a:r>
            <a:endParaRPr b="0" i="0" sz="2400" u="none" cap="none" strike="noStrike">
              <a:solidFill>
                <a:schemeClr val="lt1"/>
              </a:solidFill>
              <a:latin typeface="Century Gothic"/>
              <a:ea typeface="Century Gothic"/>
              <a:cs typeface="Century Gothic"/>
              <a:sym typeface="Century Gothic"/>
            </a:endParaRPr>
          </a:p>
        </p:txBody>
      </p:sp>
      <p:sp>
        <p:nvSpPr>
          <p:cNvPr id="85" name="Google Shape;85;p16"/>
          <p:cNvSpPr txBox="1"/>
          <p:nvPr/>
        </p:nvSpPr>
        <p:spPr>
          <a:xfrm>
            <a:off x="4209775" y="5924825"/>
            <a:ext cx="2317800" cy="680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0" i="0" lang="en" sz="2400" u="none" cap="none" strike="noStrike">
                <a:solidFill>
                  <a:schemeClr val="lt1"/>
                </a:solidFill>
                <a:latin typeface="Century Gothic"/>
                <a:ea typeface="Century Gothic"/>
                <a:cs typeface="Century Gothic"/>
                <a:sym typeface="Century Gothic"/>
              </a:rPr>
              <a:t>Empathy</a:t>
            </a:r>
            <a:endParaRPr b="0" i="0" sz="2400" u="none" cap="none" strike="noStrike">
              <a:solidFill>
                <a:schemeClr val="lt1"/>
              </a:solidFill>
              <a:latin typeface="Century Gothic"/>
              <a:ea typeface="Century Gothic"/>
              <a:cs typeface="Century Gothic"/>
              <a:sym typeface="Century Gothic"/>
            </a:endParaRPr>
          </a:p>
        </p:txBody>
      </p:sp>
      <p:sp>
        <p:nvSpPr>
          <p:cNvPr id="86" name="Google Shape;86;p16"/>
          <p:cNvSpPr txBox="1"/>
          <p:nvPr/>
        </p:nvSpPr>
        <p:spPr>
          <a:xfrm>
            <a:off x="1665800" y="249450"/>
            <a:ext cx="6525000" cy="1293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 sz="3600" u="none" cap="none" strike="noStrike">
                <a:solidFill>
                  <a:schemeClr val="dk1"/>
                </a:solidFill>
                <a:latin typeface="RocknRoll One"/>
                <a:ea typeface="RocknRoll One"/>
                <a:cs typeface="RocknRoll One"/>
                <a:sym typeface="RocknRoll One"/>
              </a:rPr>
              <a:t>NGÃ WHANONGO PONO</a:t>
            </a:r>
            <a:endParaRPr b="1" i="0" sz="3600" u="none" cap="none" strike="noStrike">
              <a:solidFill>
                <a:schemeClr val="dk1"/>
              </a:solidFill>
              <a:latin typeface="RocknRoll One"/>
              <a:ea typeface="RocknRoll One"/>
              <a:cs typeface="RocknRoll One"/>
              <a:sym typeface="RocknRoll One"/>
            </a:endParaRPr>
          </a:p>
          <a:p>
            <a:pPr indent="0" lvl="0" marL="0" marR="0" rtl="0" algn="l">
              <a:lnSpc>
                <a:spcPct val="100000"/>
              </a:lnSpc>
              <a:spcBef>
                <a:spcPts val="0"/>
              </a:spcBef>
              <a:spcAft>
                <a:spcPts val="0"/>
              </a:spcAft>
              <a:buClr>
                <a:srgbClr val="000000"/>
              </a:buClr>
              <a:buSzPts val="3600"/>
              <a:buFont typeface="Arial"/>
              <a:buNone/>
            </a:pPr>
            <a:r>
              <a:rPr b="0" i="0" lang="en" sz="3600" u="none" cap="none" strike="noStrike">
                <a:solidFill>
                  <a:schemeClr val="dk1"/>
                </a:solidFill>
                <a:latin typeface="RocknRoll One"/>
                <a:ea typeface="RocknRoll One"/>
                <a:cs typeface="RocknRoll One"/>
                <a:sym typeface="RocknRoll One"/>
              </a:rPr>
              <a:t>VALUES</a:t>
            </a:r>
            <a:endParaRPr b="0" i="0" sz="3600" u="none" cap="none" strike="noStrike">
              <a:solidFill>
                <a:schemeClr val="dk1"/>
              </a:solidFill>
              <a:latin typeface="RocknRoll One"/>
              <a:ea typeface="RocknRoll One"/>
              <a:cs typeface="RocknRoll One"/>
              <a:sym typeface="RocknRoll One"/>
            </a:endParaRPr>
          </a:p>
        </p:txBody>
      </p:sp>
      <p:pic>
        <p:nvPicPr>
          <p:cNvPr id="87" name="Google Shape;87;p16"/>
          <p:cNvPicPr preferRelativeResize="0"/>
          <p:nvPr/>
        </p:nvPicPr>
        <p:blipFill rotWithShape="1">
          <a:blip r:embed="rId4">
            <a:alphaModFix/>
          </a:blip>
          <a:srcRect b="0" l="0" r="0" t="0"/>
          <a:stretch/>
        </p:blipFill>
        <p:spPr>
          <a:xfrm>
            <a:off x="8164324" y="70549"/>
            <a:ext cx="873375" cy="873375"/>
          </a:xfrm>
          <a:prstGeom prst="rect">
            <a:avLst/>
          </a:prstGeom>
          <a:noFill/>
          <a:ln>
            <a:noFill/>
          </a:ln>
        </p:spPr>
      </p:pic>
      <p:pic>
        <p:nvPicPr>
          <p:cNvPr id="88" name="Google Shape;88;p16"/>
          <p:cNvPicPr preferRelativeResize="0"/>
          <p:nvPr/>
        </p:nvPicPr>
        <p:blipFill rotWithShape="1">
          <a:blip r:embed="rId5">
            <a:alphaModFix/>
          </a:blip>
          <a:srcRect b="0" l="0" r="0" t="0"/>
          <a:stretch/>
        </p:blipFill>
        <p:spPr>
          <a:xfrm>
            <a:off x="0" y="0"/>
            <a:ext cx="1549754" cy="68579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6DA"/>
        </a:solidFill>
      </p:bgPr>
    </p:bg>
    <p:spTree>
      <p:nvGrpSpPr>
        <p:cNvPr id="92" name="Shape 92"/>
        <p:cNvGrpSpPr/>
        <p:nvPr/>
      </p:nvGrpSpPr>
      <p:grpSpPr>
        <a:xfrm>
          <a:off x="0" y="0"/>
          <a:ext cx="0" cy="0"/>
          <a:chOff x="0" y="0"/>
          <a:chExt cx="0" cy="0"/>
        </a:xfrm>
      </p:grpSpPr>
      <p:sp>
        <p:nvSpPr>
          <p:cNvPr id="93" name="Google Shape;93;p17"/>
          <p:cNvSpPr txBox="1"/>
          <p:nvPr/>
        </p:nvSpPr>
        <p:spPr>
          <a:xfrm>
            <a:off x="1996200" y="607763"/>
            <a:ext cx="7506600" cy="1293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 sz="3600" u="none" cap="none" strike="noStrike">
                <a:solidFill>
                  <a:schemeClr val="dk1"/>
                </a:solidFill>
                <a:latin typeface="RocknRoll One"/>
                <a:ea typeface="RocknRoll One"/>
                <a:cs typeface="RocknRoll One"/>
                <a:sym typeface="RocknRoll One"/>
              </a:rPr>
              <a:t>NGÃ RAUTAKI</a:t>
            </a:r>
            <a:endParaRPr b="1" i="0" sz="3600" u="none" cap="none" strike="noStrike">
              <a:solidFill>
                <a:schemeClr val="dk1"/>
              </a:solidFill>
              <a:latin typeface="RocknRoll One"/>
              <a:ea typeface="RocknRoll One"/>
              <a:cs typeface="RocknRoll One"/>
              <a:sym typeface="RocknRoll One"/>
            </a:endParaRPr>
          </a:p>
          <a:p>
            <a:pPr indent="0" lvl="0" marL="0" marR="0" rtl="0" algn="l">
              <a:lnSpc>
                <a:spcPct val="100000"/>
              </a:lnSpc>
              <a:spcBef>
                <a:spcPts val="0"/>
              </a:spcBef>
              <a:spcAft>
                <a:spcPts val="0"/>
              </a:spcAft>
              <a:buClr>
                <a:srgbClr val="000000"/>
              </a:buClr>
              <a:buSzPts val="3600"/>
              <a:buFont typeface="Arial"/>
              <a:buNone/>
            </a:pPr>
            <a:r>
              <a:rPr b="0" i="0" lang="en" sz="3600" u="none" cap="none" strike="noStrike">
                <a:solidFill>
                  <a:schemeClr val="dk1"/>
                </a:solidFill>
                <a:latin typeface="RocknRoll One"/>
                <a:ea typeface="RocknRoll One"/>
                <a:cs typeface="RocknRoll One"/>
                <a:sym typeface="RocknRoll One"/>
              </a:rPr>
              <a:t>STRATEGIC GOALS</a:t>
            </a:r>
            <a:endParaRPr b="0" i="0" sz="3600" u="none" cap="none" strike="noStrike">
              <a:solidFill>
                <a:schemeClr val="dk1"/>
              </a:solidFill>
              <a:latin typeface="RocknRoll One"/>
              <a:ea typeface="RocknRoll One"/>
              <a:cs typeface="RocknRoll One"/>
              <a:sym typeface="RocknRoll One"/>
            </a:endParaRPr>
          </a:p>
        </p:txBody>
      </p:sp>
      <p:sp>
        <p:nvSpPr>
          <p:cNvPr id="94" name="Google Shape;94;p17"/>
          <p:cNvSpPr txBox="1"/>
          <p:nvPr/>
        </p:nvSpPr>
        <p:spPr>
          <a:xfrm>
            <a:off x="1715375" y="2067963"/>
            <a:ext cx="1194900" cy="920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6000"/>
              <a:buFont typeface="Arial"/>
              <a:buNone/>
            </a:pPr>
            <a:r>
              <a:rPr b="0" i="0" lang="en" sz="6000" u="none" cap="none" strike="noStrike">
                <a:solidFill>
                  <a:srgbClr val="004A51"/>
                </a:solidFill>
                <a:latin typeface="RocknRoll One"/>
                <a:ea typeface="RocknRoll One"/>
                <a:cs typeface="RocknRoll One"/>
                <a:sym typeface="RocknRoll One"/>
              </a:rPr>
              <a:t>1</a:t>
            </a:r>
            <a:endParaRPr b="0" i="0" sz="6000" u="none" cap="none" strike="noStrike">
              <a:solidFill>
                <a:srgbClr val="004A51"/>
              </a:solidFill>
              <a:latin typeface="RocknRoll One"/>
              <a:ea typeface="RocknRoll One"/>
              <a:cs typeface="RocknRoll One"/>
              <a:sym typeface="RocknRoll One"/>
            </a:endParaRPr>
          </a:p>
        </p:txBody>
      </p:sp>
      <p:sp>
        <p:nvSpPr>
          <p:cNvPr id="95" name="Google Shape;95;p17"/>
          <p:cNvSpPr txBox="1"/>
          <p:nvPr/>
        </p:nvSpPr>
        <p:spPr>
          <a:xfrm>
            <a:off x="2317650" y="2151575"/>
            <a:ext cx="6559500" cy="1190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en" sz="1400" u="none" cap="none" strike="noStrike">
                <a:solidFill>
                  <a:schemeClr val="dk1"/>
                </a:solidFill>
                <a:latin typeface="Century Gothic"/>
                <a:ea typeface="Century Gothic"/>
                <a:cs typeface="Century Gothic"/>
                <a:sym typeface="Century Gothic"/>
              </a:rPr>
              <a:t>Curriculum and Assessment Coherence</a:t>
            </a:r>
            <a:endParaRPr b="1" i="0" sz="1400" u="none" cap="none" strike="noStrike">
              <a:solidFill>
                <a:schemeClr val="dk1"/>
              </a:solidFill>
              <a:latin typeface="Century Gothic"/>
              <a:ea typeface="Century Gothic"/>
              <a:cs typeface="Century Gothic"/>
              <a:sym typeface="Century Gothic"/>
            </a:endParaRPr>
          </a:p>
          <a:p>
            <a:pPr indent="0" lvl="0" marL="457200" marR="0" rtl="0" algn="ctr">
              <a:lnSpc>
                <a:spcPct val="100000"/>
              </a:lnSpc>
              <a:spcBef>
                <a:spcPts val="0"/>
              </a:spcBef>
              <a:spcAft>
                <a:spcPts val="0"/>
              </a:spcAft>
              <a:buClr>
                <a:schemeClr val="dk1"/>
              </a:buClr>
              <a:buSzPts val="1100"/>
              <a:buFont typeface="Arial"/>
              <a:buNone/>
            </a:pPr>
            <a:r>
              <a:t/>
            </a:r>
            <a:endParaRPr b="1" i="0" sz="14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100"/>
              <a:buFont typeface="Arial"/>
              <a:buNone/>
            </a:pPr>
            <a:r>
              <a:rPr b="0" i="0" lang="en" sz="1400" u="none" cap="none" strike="noStrike">
                <a:solidFill>
                  <a:schemeClr val="dk1"/>
                </a:solidFill>
                <a:latin typeface="Century Gothic"/>
                <a:ea typeface="Century Gothic"/>
                <a:cs typeface="Century Gothic"/>
                <a:sym typeface="Century Gothic"/>
              </a:rPr>
              <a:t>Students are achieving their potential through high-quality, consistent foundational instruction and clear, personalized learning pathways. </a:t>
            </a:r>
            <a:endParaRPr b="0" i="0" sz="1400" u="none" cap="none" strike="noStrike">
              <a:solidFill>
                <a:schemeClr val="dk2"/>
              </a:solidFill>
              <a:latin typeface="Century Gothic"/>
              <a:ea typeface="Century Gothic"/>
              <a:cs typeface="Century Gothic"/>
              <a:sym typeface="Century Gothic"/>
            </a:endParaRPr>
          </a:p>
        </p:txBody>
      </p:sp>
      <p:grpSp>
        <p:nvGrpSpPr>
          <p:cNvPr id="96" name="Google Shape;96;p17"/>
          <p:cNvGrpSpPr/>
          <p:nvPr/>
        </p:nvGrpSpPr>
        <p:grpSpPr>
          <a:xfrm>
            <a:off x="1715371" y="3593050"/>
            <a:ext cx="6559478" cy="1108200"/>
            <a:chOff x="1117100" y="3291250"/>
            <a:chExt cx="5591576" cy="1108200"/>
          </a:xfrm>
        </p:grpSpPr>
        <p:sp>
          <p:nvSpPr>
            <p:cNvPr id="97" name="Google Shape;97;p17"/>
            <p:cNvSpPr txBox="1"/>
            <p:nvPr/>
          </p:nvSpPr>
          <p:spPr>
            <a:xfrm>
              <a:off x="1719376" y="3371888"/>
              <a:ext cx="4989300" cy="920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chemeClr val="dk1"/>
                  </a:solidFill>
                  <a:latin typeface="Century Gothic"/>
                  <a:ea typeface="Century Gothic"/>
                  <a:cs typeface="Century Gothic"/>
                  <a:sym typeface="Century Gothic"/>
                </a:rPr>
                <a:t>Student Engagement and Attendance</a:t>
              </a:r>
              <a:endParaRPr b="1" i="0" sz="1400" u="none" cap="none" strike="noStrike">
                <a:solidFill>
                  <a:schemeClr val="dk1"/>
                </a:solidFill>
                <a:latin typeface="Century Gothic"/>
                <a:ea typeface="Century Gothic"/>
                <a:cs typeface="Century Gothic"/>
                <a:sym typeface="Century Gothic"/>
              </a:endParaRPr>
            </a:p>
            <a:p>
              <a:pPr indent="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entury Gothic"/>
                  <a:ea typeface="Century Gothic"/>
                  <a:cs typeface="Century Gothic"/>
                  <a:sym typeface="Century Gothic"/>
                </a:rPr>
                <a:t>Students are present, highly engaged, and supported by rapid attendance frameworks and strong whānau partnerships.</a:t>
              </a:r>
              <a:endParaRPr b="1" i="0" sz="1400" u="none" cap="none" strike="noStrike">
                <a:solidFill>
                  <a:schemeClr val="dk1"/>
                </a:solidFill>
                <a:latin typeface="Century Gothic"/>
                <a:ea typeface="Century Gothic"/>
                <a:cs typeface="Century Gothic"/>
                <a:sym typeface="Century Gothic"/>
              </a:endParaRPr>
            </a:p>
          </p:txBody>
        </p:sp>
        <p:sp>
          <p:nvSpPr>
            <p:cNvPr id="98" name="Google Shape;98;p17"/>
            <p:cNvSpPr txBox="1"/>
            <p:nvPr/>
          </p:nvSpPr>
          <p:spPr>
            <a:xfrm>
              <a:off x="1117100" y="3291250"/>
              <a:ext cx="807000" cy="1108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6000"/>
                <a:buFont typeface="Arial"/>
                <a:buNone/>
              </a:pPr>
              <a:r>
                <a:rPr b="0" i="0" lang="en" sz="6000" u="none" cap="none" strike="noStrike">
                  <a:solidFill>
                    <a:srgbClr val="004A51"/>
                  </a:solidFill>
                  <a:latin typeface="RocknRoll One"/>
                  <a:ea typeface="RocknRoll One"/>
                  <a:cs typeface="RocknRoll One"/>
                  <a:sym typeface="RocknRoll One"/>
                </a:rPr>
                <a:t>2</a:t>
              </a:r>
              <a:endParaRPr b="0" i="0" sz="1400" u="none" cap="none" strike="noStrike">
                <a:solidFill>
                  <a:srgbClr val="000000"/>
                </a:solidFill>
                <a:latin typeface="Arial"/>
                <a:ea typeface="Arial"/>
                <a:cs typeface="Arial"/>
                <a:sym typeface="Arial"/>
              </a:endParaRPr>
            </a:p>
          </p:txBody>
        </p:sp>
      </p:grpSp>
      <p:grpSp>
        <p:nvGrpSpPr>
          <p:cNvPr id="99" name="Google Shape;99;p17"/>
          <p:cNvGrpSpPr/>
          <p:nvPr/>
        </p:nvGrpSpPr>
        <p:grpSpPr>
          <a:xfrm>
            <a:off x="1715375" y="5065088"/>
            <a:ext cx="6726725" cy="1400563"/>
            <a:chOff x="903375" y="3987950"/>
            <a:chExt cx="6726725" cy="1400563"/>
          </a:xfrm>
        </p:grpSpPr>
        <p:sp>
          <p:nvSpPr>
            <p:cNvPr id="100" name="Google Shape;100;p17"/>
            <p:cNvSpPr txBox="1"/>
            <p:nvPr/>
          </p:nvSpPr>
          <p:spPr>
            <a:xfrm>
              <a:off x="1602800" y="4126413"/>
              <a:ext cx="6027300" cy="1262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chemeClr val="dk1"/>
                  </a:solidFill>
                  <a:latin typeface="Century Gothic"/>
                  <a:ea typeface="Century Gothic"/>
                  <a:cs typeface="Century Gothic"/>
                  <a:sym typeface="Century Gothic"/>
                </a:rPr>
                <a:t>Review and Evaluation Processes</a:t>
              </a:r>
              <a:endParaRPr b="1" i="0" sz="1400" u="none" cap="none" strike="noStrike">
                <a:solidFill>
                  <a:schemeClr val="dk1"/>
                </a:solidFill>
                <a:latin typeface="Century Gothic"/>
                <a:ea typeface="Century Gothic"/>
                <a:cs typeface="Century Gothic"/>
                <a:sym typeface="Century Gothic"/>
              </a:endParaRPr>
            </a:p>
            <a:p>
              <a:pPr indent="0" lvl="0" marL="45720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entury Gothic"/>
                  <a:ea typeface="Century Gothic"/>
                  <a:cs typeface="Century Gothic"/>
                  <a:sym typeface="Century Gothic"/>
                </a:rPr>
                <a:t>Students are receiving equitable outcomes because all teaching, learning, and school-wide decisions are driven directly by student-centric evidence. </a:t>
              </a:r>
              <a:endParaRPr b="0" i="0" sz="1400" u="none" cap="none" strike="noStrike">
                <a:solidFill>
                  <a:srgbClr val="000000"/>
                </a:solidFill>
                <a:latin typeface="Century Gothic"/>
                <a:ea typeface="Century Gothic"/>
                <a:cs typeface="Century Gothic"/>
                <a:sym typeface="Century Gothic"/>
              </a:endParaRPr>
            </a:p>
          </p:txBody>
        </p:sp>
        <p:sp>
          <p:nvSpPr>
            <p:cNvPr id="101" name="Google Shape;101;p17"/>
            <p:cNvSpPr txBox="1"/>
            <p:nvPr/>
          </p:nvSpPr>
          <p:spPr>
            <a:xfrm>
              <a:off x="903375" y="3987950"/>
              <a:ext cx="3000000" cy="1108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6000"/>
                <a:buFont typeface="Arial"/>
                <a:buNone/>
              </a:pPr>
              <a:r>
                <a:rPr b="0" i="0" lang="en" sz="6000" u="none" cap="none" strike="noStrike">
                  <a:solidFill>
                    <a:srgbClr val="004A51"/>
                  </a:solidFill>
                  <a:latin typeface="RocknRoll One"/>
                  <a:ea typeface="RocknRoll One"/>
                  <a:cs typeface="RocknRoll One"/>
                  <a:sym typeface="RocknRoll One"/>
                </a:rPr>
                <a:t>3</a:t>
              </a:r>
              <a:endParaRPr b="0" i="0" sz="1400" u="none" cap="none" strike="noStrike">
                <a:solidFill>
                  <a:srgbClr val="000000"/>
                </a:solidFill>
                <a:latin typeface="Arial"/>
                <a:ea typeface="Arial"/>
                <a:cs typeface="Arial"/>
                <a:sym typeface="Arial"/>
              </a:endParaRPr>
            </a:p>
          </p:txBody>
        </p:sp>
      </p:grpSp>
      <p:pic>
        <p:nvPicPr>
          <p:cNvPr id="102" name="Google Shape;102;p17"/>
          <p:cNvPicPr preferRelativeResize="0"/>
          <p:nvPr/>
        </p:nvPicPr>
        <p:blipFill rotWithShape="1">
          <a:blip r:embed="rId3">
            <a:alphaModFix/>
          </a:blip>
          <a:srcRect b="0" l="0" r="0" t="0"/>
          <a:stretch/>
        </p:blipFill>
        <p:spPr>
          <a:xfrm>
            <a:off x="8188574" y="5789774"/>
            <a:ext cx="873375" cy="873375"/>
          </a:xfrm>
          <a:prstGeom prst="rect">
            <a:avLst/>
          </a:prstGeom>
          <a:noFill/>
          <a:ln>
            <a:noFill/>
          </a:ln>
        </p:spPr>
      </p:pic>
      <p:pic>
        <p:nvPicPr>
          <p:cNvPr id="103" name="Google Shape;103;p17"/>
          <p:cNvPicPr preferRelativeResize="0"/>
          <p:nvPr/>
        </p:nvPicPr>
        <p:blipFill rotWithShape="1">
          <a:blip r:embed="rId4">
            <a:alphaModFix/>
          </a:blip>
          <a:srcRect b="0" l="0" r="0" t="0"/>
          <a:stretch/>
        </p:blipFill>
        <p:spPr>
          <a:xfrm>
            <a:off x="0" y="0"/>
            <a:ext cx="1549754" cy="6857999"/>
          </a:xfrm>
          <a:prstGeom prst="rect">
            <a:avLst/>
          </a:prstGeom>
          <a:noFill/>
          <a:ln>
            <a:noFill/>
          </a:ln>
        </p:spPr>
      </p:pic>
      <p:pic>
        <p:nvPicPr>
          <p:cNvPr id="104" name="Google Shape;104;p17"/>
          <p:cNvPicPr preferRelativeResize="0"/>
          <p:nvPr/>
        </p:nvPicPr>
        <p:blipFill rotWithShape="1">
          <a:blip r:embed="rId5">
            <a:alphaModFix/>
          </a:blip>
          <a:srcRect b="0" l="0" r="0" t="0"/>
          <a:stretch/>
        </p:blipFill>
        <p:spPr>
          <a:xfrm>
            <a:off x="7684533" y="139675"/>
            <a:ext cx="1317268" cy="8509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6DA"/>
        </a:solidFill>
      </p:bgPr>
    </p:bg>
    <p:spTree>
      <p:nvGrpSpPr>
        <p:cNvPr id="108" name="Shape 108"/>
        <p:cNvGrpSpPr/>
        <p:nvPr/>
      </p:nvGrpSpPr>
      <p:grpSpPr>
        <a:xfrm>
          <a:off x="0" y="0"/>
          <a:ext cx="0" cy="0"/>
          <a:chOff x="0" y="0"/>
          <a:chExt cx="0" cy="0"/>
        </a:xfrm>
      </p:grpSpPr>
      <p:graphicFrame>
        <p:nvGraphicFramePr>
          <p:cNvPr id="109" name="Google Shape;109;p18"/>
          <p:cNvGraphicFramePr/>
          <p:nvPr/>
        </p:nvGraphicFramePr>
        <p:xfrm>
          <a:off x="1750075" y="2083450"/>
          <a:ext cx="3000000" cy="3000000"/>
        </p:xfrm>
        <a:graphic>
          <a:graphicData uri="http://schemas.openxmlformats.org/drawingml/2006/table">
            <a:tbl>
              <a:tblPr bandRow="1">
                <a:noFill/>
                <a:tableStyleId>{0A1D1006-EBF0-4F92-9585-E98CD21511BA}</a:tableStyleId>
              </a:tblPr>
              <a:tblGrid>
                <a:gridCol w="1874900"/>
                <a:gridCol w="5260475"/>
              </a:tblGrid>
              <a:tr h="488225">
                <a:tc>
                  <a:txBody>
                    <a:bodyPr/>
                    <a:lstStyle/>
                    <a:p>
                      <a:pPr indent="0" lvl="0" marL="0" marR="0" rtl="0" algn="l">
                        <a:lnSpc>
                          <a:spcPct val="100000"/>
                        </a:lnSpc>
                        <a:spcBef>
                          <a:spcPts val="0"/>
                        </a:spcBef>
                        <a:spcAft>
                          <a:spcPts val="0"/>
                        </a:spcAft>
                        <a:buClr>
                          <a:srgbClr val="000000"/>
                        </a:buClr>
                        <a:buSzPts val="1200"/>
                        <a:buFont typeface="Arial"/>
                        <a:buNone/>
                      </a:pPr>
                      <a:r>
                        <a:rPr b="1" lang="en" sz="1200" u="none" cap="none" strike="noStrike">
                          <a:solidFill>
                            <a:srgbClr val="004A51"/>
                          </a:solidFill>
                          <a:latin typeface="Century Gothic"/>
                          <a:ea typeface="Century Gothic"/>
                          <a:cs typeface="Century Gothic"/>
                          <a:sym typeface="Century Gothic"/>
                        </a:rPr>
                        <a:t>Board Primary Objective Link</a:t>
                      </a:r>
                      <a:endParaRPr b="1" sz="1200" u="none" cap="none" strike="noStrike">
                        <a:solidFill>
                          <a:srgbClr val="004A51"/>
                        </a:solidFill>
                        <a:latin typeface="Century Gothic"/>
                        <a:ea typeface="Century Gothic"/>
                        <a:cs typeface="Century Gothic"/>
                        <a:sym typeface="Century Gothic"/>
                      </a:endParaRPr>
                    </a:p>
                  </a:txBody>
                  <a:tcPr marT="0" marB="0" marR="68575" marL="68575"/>
                </a:tc>
                <a:tc>
                  <a:txBody>
                    <a:bodyPr/>
                    <a:lstStyle/>
                    <a:p>
                      <a:pPr indent="0" lvl="0" marL="0" marR="0" rtl="0" algn="l">
                        <a:lnSpc>
                          <a:spcPct val="100000"/>
                        </a:lnSpc>
                        <a:spcBef>
                          <a:spcPts val="0"/>
                        </a:spcBef>
                        <a:spcAft>
                          <a:spcPts val="0"/>
                        </a:spcAft>
                        <a:buClr>
                          <a:srgbClr val="000000"/>
                        </a:buClr>
                        <a:buSzPts val="1200"/>
                        <a:buFont typeface="Arial"/>
                        <a:buNone/>
                      </a:pPr>
                      <a:r>
                        <a:rPr b="1" lang="en" sz="1200" u="sng" cap="none" strike="noStrike">
                          <a:solidFill>
                            <a:srgbClr val="00AABB"/>
                          </a:solidFill>
                          <a:latin typeface="Century Gothic"/>
                          <a:ea typeface="Century Gothic"/>
                          <a:cs typeface="Century Gothic"/>
                          <a:sym typeface="Century Gothic"/>
                          <a:hlinkClick r:id="rId3">
                            <a:extLst>
                              <a:ext uri="{A12FA001-AC4F-418D-AE19-62706E023703}">
                                <ahyp:hlinkClr val="tx"/>
                              </a:ext>
                            </a:extLst>
                          </a:hlinkClick>
                        </a:rPr>
                        <a:t>Board Objectives</a:t>
                      </a:r>
                      <a:endParaRPr b="1" sz="1200" u="none" cap="none" strike="noStrike">
                        <a:solidFill>
                          <a:srgbClr val="00AABB"/>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rgbClr val="555555"/>
                          </a:solidFill>
                          <a:latin typeface="Century Gothic"/>
                          <a:ea typeface="Century Gothic"/>
                          <a:cs typeface="Century Gothic"/>
                          <a:sym typeface="Century Gothic"/>
                        </a:rPr>
                        <a:t># 1</a:t>
                      </a:r>
                      <a:endParaRPr sz="1200" u="none" cap="none" strike="noStrike">
                        <a:latin typeface="Century Gothic"/>
                        <a:ea typeface="Century Gothic"/>
                        <a:cs typeface="Century Gothic"/>
                        <a:sym typeface="Century Gothic"/>
                      </a:endParaRPr>
                    </a:p>
                  </a:txBody>
                  <a:tcPr marT="0" marB="0" marR="68575" marL="68575"/>
                </a:tc>
              </a:tr>
              <a:tr h="1021450">
                <a:tc>
                  <a:txBody>
                    <a:bodyPr/>
                    <a:lstStyle/>
                    <a:p>
                      <a:pPr indent="0" lvl="0" marL="0" marR="0" rtl="0" algn="l">
                        <a:lnSpc>
                          <a:spcPct val="100000"/>
                        </a:lnSpc>
                        <a:spcBef>
                          <a:spcPts val="0"/>
                        </a:spcBef>
                        <a:spcAft>
                          <a:spcPts val="0"/>
                        </a:spcAft>
                        <a:buClr>
                          <a:srgbClr val="000000"/>
                        </a:buClr>
                        <a:buSzPts val="1200"/>
                        <a:buFont typeface="Arial"/>
                        <a:buNone/>
                      </a:pPr>
                      <a:r>
                        <a:rPr b="1" lang="en" sz="1200" u="none" cap="none" strike="noStrike">
                          <a:solidFill>
                            <a:srgbClr val="004A51"/>
                          </a:solidFill>
                          <a:latin typeface="Century Gothic"/>
                          <a:ea typeface="Century Gothic"/>
                          <a:cs typeface="Century Gothic"/>
                          <a:sym typeface="Century Gothic"/>
                        </a:rPr>
                        <a:t>Rationale for Goals: </a:t>
                      </a:r>
                      <a:endParaRPr b="1" sz="1200" u="none" cap="none" strike="noStrike">
                        <a:solidFill>
                          <a:srgbClr val="004A5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t/>
                      </a:r>
                      <a:endParaRPr b="1" sz="1200" u="none" cap="none" strike="noStrike">
                        <a:solidFill>
                          <a:srgbClr val="004A5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rPr b="1" lang="en" sz="1200" u="none" cap="none" strike="noStrike">
                          <a:solidFill>
                            <a:srgbClr val="004A51"/>
                          </a:solidFill>
                          <a:latin typeface="Century Gothic"/>
                          <a:ea typeface="Century Gothic"/>
                          <a:cs typeface="Century Gothic"/>
                          <a:sym typeface="Century Gothic"/>
                        </a:rPr>
                        <a:t>What we heard, evaluated, and know  </a:t>
                      </a:r>
                      <a:endParaRPr b="1" sz="1200" u="none" cap="none" strike="noStrike">
                        <a:solidFill>
                          <a:srgbClr val="004A51"/>
                        </a:solidFill>
                        <a:latin typeface="Century Gothic"/>
                        <a:ea typeface="Century Gothic"/>
                        <a:cs typeface="Century Gothic"/>
                        <a:sym typeface="Century Gothic"/>
                      </a:endParaRPr>
                    </a:p>
                  </a:txBody>
                  <a:tcPr marT="0" marB="0" marR="68575" marL="68575">
                    <a:lnB cap="flat" cmpd="sng" w="12700">
                      <a:solidFill>
                        <a:schemeClr val="dk1"/>
                      </a:solidFill>
                      <a:prstDash val="solid"/>
                      <a:round/>
                      <a:headEnd len="sm" w="sm" type="none"/>
                      <a:tailEnd len="sm" w="sm" type="none"/>
                    </a:lnB>
                  </a:tcPr>
                </a:tc>
                <a:tc>
                  <a:txBody>
                    <a:bodyPr/>
                    <a:lstStyle/>
                    <a:p>
                      <a:pPr indent="-190500" lvl="0" marL="171450" rtl="0" algn="l">
                        <a:spcBef>
                          <a:spcPts val="0"/>
                        </a:spcBef>
                        <a:spcAft>
                          <a:spcPts val="0"/>
                        </a:spcAft>
                        <a:buClr>
                          <a:schemeClr val="dk1"/>
                        </a:buClr>
                        <a:buSzPts val="1200"/>
                        <a:buFont typeface="Century Gothic"/>
                        <a:buChar char="●"/>
                      </a:pPr>
                      <a:r>
                        <a:rPr i="1" lang="en" sz="1200">
                          <a:solidFill>
                            <a:schemeClr val="dk1"/>
                          </a:solidFill>
                          <a:latin typeface="Century Gothic"/>
                          <a:ea typeface="Century Gothic"/>
                          <a:cs typeface="Century Gothic"/>
                          <a:sym typeface="Century Gothic"/>
                        </a:rPr>
                        <a:t>For the students to reach their potential through staff engagement in PLD and teaching to their strengths.</a:t>
                      </a:r>
                      <a:endParaRPr i="1" sz="1200">
                        <a:solidFill>
                          <a:schemeClr val="dk1"/>
                        </a:solidFill>
                        <a:latin typeface="Century Gothic"/>
                        <a:ea typeface="Century Gothic"/>
                        <a:cs typeface="Century Gothic"/>
                        <a:sym typeface="Century Gothic"/>
                      </a:endParaRPr>
                    </a:p>
                    <a:p>
                      <a:pPr indent="-190500" lvl="0" marL="171450" rtl="0" algn="l">
                        <a:spcBef>
                          <a:spcPts val="0"/>
                        </a:spcBef>
                        <a:spcAft>
                          <a:spcPts val="0"/>
                        </a:spcAft>
                        <a:buClr>
                          <a:schemeClr val="dk1"/>
                        </a:buClr>
                        <a:buSzPts val="1200"/>
                        <a:buFont typeface="Century Gothic"/>
                        <a:buChar char="●"/>
                      </a:pPr>
                      <a:r>
                        <a:rPr i="1" lang="en" sz="1200">
                          <a:solidFill>
                            <a:schemeClr val="dk1"/>
                          </a:solidFill>
                          <a:latin typeface="Century Gothic"/>
                          <a:ea typeface="Century Gothic"/>
                          <a:cs typeface="Century Gothic"/>
                          <a:sym typeface="Century Gothic"/>
                        </a:rPr>
                        <a:t>Through consultation with students, whanau and community; their aspirations, individual skills and interests are to be a big part of the teaching and learning at Tiniroto School.</a:t>
                      </a:r>
                      <a:endParaRPr i="1" sz="1200">
                        <a:solidFill>
                          <a:schemeClr val="dk1"/>
                        </a:solidFill>
                        <a:latin typeface="Century Gothic"/>
                        <a:ea typeface="Century Gothic"/>
                        <a:cs typeface="Century Gothic"/>
                        <a:sym typeface="Century Gothic"/>
                      </a:endParaRPr>
                    </a:p>
                  </a:txBody>
                  <a:tcPr marT="0" marB="0" marR="68575" marL="68575"/>
                </a:tc>
              </a:tr>
              <a:tr h="1017850">
                <a:tc>
                  <a:txBody>
                    <a:bodyPr/>
                    <a:lstStyle/>
                    <a:p>
                      <a:pPr indent="0" lvl="0" marL="0" marR="0" rtl="0" algn="l">
                        <a:lnSpc>
                          <a:spcPct val="100000"/>
                        </a:lnSpc>
                        <a:spcBef>
                          <a:spcPts val="0"/>
                        </a:spcBef>
                        <a:spcAft>
                          <a:spcPts val="0"/>
                        </a:spcAft>
                        <a:buClr>
                          <a:srgbClr val="000000"/>
                        </a:buClr>
                        <a:buSzPts val="1200"/>
                        <a:buFont typeface="Arial"/>
                        <a:buNone/>
                      </a:pPr>
                      <a:r>
                        <a:rPr b="1" lang="en" sz="1200" u="none" cap="none" strike="noStrike">
                          <a:solidFill>
                            <a:srgbClr val="004A51"/>
                          </a:solidFill>
                          <a:latin typeface="Century Gothic"/>
                          <a:ea typeface="Century Gothic"/>
                          <a:cs typeface="Century Gothic"/>
                          <a:sym typeface="Century Gothic"/>
                        </a:rPr>
                        <a:t>What we expect to see: </a:t>
                      </a:r>
                      <a:endParaRPr b="1" sz="1200" u="none" cap="none" strike="noStrike">
                        <a:solidFill>
                          <a:srgbClr val="004A5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t/>
                      </a:r>
                      <a:endParaRPr b="1" sz="1200" u="none" cap="none" strike="noStrike">
                        <a:solidFill>
                          <a:srgbClr val="004A5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rPr b="1" lang="en" sz="1200" u="none" cap="none" strike="noStrike">
                          <a:solidFill>
                            <a:srgbClr val="004A51"/>
                          </a:solidFill>
                          <a:latin typeface="Century Gothic"/>
                          <a:ea typeface="Century Gothic"/>
                          <a:cs typeface="Century Gothic"/>
                          <a:sym typeface="Century Gothic"/>
                        </a:rPr>
                        <a:t>Initiatives / Outcomes</a:t>
                      </a:r>
                      <a:endParaRPr b="1" sz="1200" u="none" cap="none" strike="noStrike">
                        <a:solidFill>
                          <a:srgbClr val="004A51"/>
                        </a:solidFill>
                        <a:highlight>
                          <a:srgbClr val="FFFF00"/>
                        </a:highlight>
                        <a:latin typeface="Century Gothic"/>
                        <a:ea typeface="Century Gothic"/>
                        <a:cs typeface="Century Gothic"/>
                        <a:sym typeface="Century Gothic"/>
                      </a:endParaRPr>
                    </a:p>
                  </a:txBody>
                  <a:tcPr marT="0" marB="0" marR="68575" marL="6857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100"/>
                        <a:buFont typeface="Arial"/>
                        <a:buNone/>
                      </a:pPr>
                      <a:r>
                        <a:rPr b="1" lang="en" sz="1200">
                          <a:solidFill>
                            <a:srgbClr val="00AABB"/>
                          </a:solidFill>
                          <a:latin typeface="Century Gothic"/>
                          <a:ea typeface="Century Gothic"/>
                          <a:cs typeface="Century Gothic"/>
                          <a:sym typeface="Century Gothic"/>
                        </a:rPr>
                        <a:t>Aim 1.1: All teaching fully aligned to Te Mātaiaho.</a:t>
                      </a:r>
                      <a:endParaRPr b="1" sz="1200">
                        <a:solidFill>
                          <a:srgbClr val="00AABB"/>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100"/>
                        <a:buFont typeface="Arial"/>
                        <a:buNone/>
                      </a:pPr>
                      <a:r>
                        <a:t/>
                      </a:r>
                      <a:endParaRPr b="1" sz="1200">
                        <a:solidFill>
                          <a:srgbClr val="00AABB"/>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100"/>
                        <a:buFont typeface="Arial"/>
                        <a:buNone/>
                      </a:pPr>
                      <a:r>
                        <a:rPr b="1" lang="en" sz="1200">
                          <a:solidFill>
                            <a:srgbClr val="00AABB"/>
                          </a:solidFill>
                          <a:latin typeface="Century Gothic"/>
                          <a:ea typeface="Century Gothic"/>
                          <a:cs typeface="Century Gothic"/>
                          <a:sym typeface="Century Gothic"/>
                        </a:rPr>
                        <a:t>Aim 1.2: Identical, consistent assessment tools used schoolwide.</a:t>
                      </a:r>
                      <a:endParaRPr b="1" sz="1200">
                        <a:solidFill>
                          <a:srgbClr val="00AABB"/>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100"/>
                        <a:buFont typeface="Arial"/>
                        <a:buNone/>
                      </a:pPr>
                      <a:r>
                        <a:t/>
                      </a:r>
                      <a:endParaRPr b="1" sz="1200">
                        <a:solidFill>
                          <a:srgbClr val="00AABB"/>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100"/>
                        <a:buFont typeface="Arial"/>
                        <a:buNone/>
                      </a:pPr>
                      <a:r>
                        <a:rPr b="1" lang="en" sz="1200">
                          <a:solidFill>
                            <a:srgbClr val="00AABB"/>
                          </a:solidFill>
                          <a:latin typeface="Century Gothic"/>
                          <a:ea typeface="Century Gothic"/>
                          <a:cs typeface="Century Gothic"/>
                          <a:sym typeface="Century Gothic"/>
                        </a:rPr>
                        <a:t>Aim 1.3: Data-driven teaching and clear parent reporting.</a:t>
                      </a:r>
                      <a:endParaRPr b="1" sz="1200">
                        <a:solidFill>
                          <a:srgbClr val="00AABB"/>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100"/>
                        <a:buFont typeface="Arial"/>
                        <a:buNone/>
                      </a:pPr>
                      <a:r>
                        <a:t/>
                      </a:r>
                      <a:endParaRPr b="1" sz="1200">
                        <a:solidFill>
                          <a:srgbClr val="00AABB"/>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100"/>
                        <a:buFont typeface="Arial"/>
                        <a:buNone/>
                      </a:pPr>
                      <a:r>
                        <a:rPr b="1" lang="en" sz="1200">
                          <a:solidFill>
                            <a:srgbClr val="00AABB"/>
                          </a:solidFill>
                          <a:latin typeface="Century Gothic"/>
                          <a:ea typeface="Century Gothic"/>
                          <a:cs typeface="Century Gothic"/>
                          <a:sym typeface="Century Gothic"/>
                        </a:rPr>
                        <a:t>Aim 1.4: Structured literacy and maths in every classroom.</a:t>
                      </a:r>
                      <a:endParaRPr b="1" sz="1200">
                        <a:solidFill>
                          <a:srgbClr val="00AABB"/>
                        </a:solidFill>
                        <a:latin typeface="Century Gothic"/>
                        <a:ea typeface="Century Gothic"/>
                        <a:cs typeface="Century Gothic"/>
                        <a:sym typeface="Century Gothic"/>
                      </a:endParaRPr>
                    </a:p>
                  </a:txBody>
                  <a:tcPr marT="0" marB="0" marR="68575" marL="68575">
                    <a:lnL cap="flat" cmpd="sng" w="12700">
                      <a:solidFill>
                        <a:schemeClr val="dk1"/>
                      </a:solidFill>
                      <a:prstDash val="solid"/>
                      <a:round/>
                      <a:headEnd len="sm" w="sm" type="none"/>
                      <a:tailEnd len="sm" w="sm" type="none"/>
                    </a:lnL>
                  </a:tcPr>
                </a:tc>
              </a:tr>
              <a:tr h="834300">
                <a:tc>
                  <a:txBody>
                    <a:bodyPr/>
                    <a:lstStyle/>
                    <a:p>
                      <a:pPr indent="0" lvl="0" marL="0" marR="0" rtl="0" algn="l">
                        <a:lnSpc>
                          <a:spcPct val="100000"/>
                        </a:lnSpc>
                        <a:spcBef>
                          <a:spcPts val="0"/>
                        </a:spcBef>
                        <a:spcAft>
                          <a:spcPts val="0"/>
                        </a:spcAft>
                        <a:buClr>
                          <a:srgbClr val="000000"/>
                        </a:buClr>
                        <a:buSzPts val="1200"/>
                        <a:buFont typeface="Arial"/>
                        <a:buNone/>
                      </a:pPr>
                      <a:r>
                        <a:rPr b="1" lang="en" sz="1200" u="none" cap="none" strike="noStrike">
                          <a:solidFill>
                            <a:srgbClr val="004A51"/>
                          </a:solidFill>
                          <a:latin typeface="Century Gothic"/>
                          <a:ea typeface="Century Gothic"/>
                          <a:cs typeface="Century Gothic"/>
                          <a:sym typeface="Century Gothic"/>
                        </a:rPr>
                        <a:t>Giving Effect to Te Tiriti o Waitangi</a:t>
                      </a:r>
                      <a:endParaRPr b="1" sz="1200" u="none" cap="none" strike="noStrike">
                        <a:solidFill>
                          <a:srgbClr val="004A51"/>
                        </a:solidFill>
                        <a:latin typeface="Century Gothic"/>
                        <a:ea typeface="Century Gothic"/>
                        <a:cs typeface="Century Gothic"/>
                        <a:sym typeface="Century Gothic"/>
                      </a:endParaRPr>
                    </a:p>
                  </a:txBody>
                  <a:tcPr marT="0" marB="0" marR="68575" marL="68575">
                    <a:lnT cap="flat" cmpd="sng" w="12700">
                      <a:solidFill>
                        <a:schemeClr val="dk1"/>
                      </a:solidFill>
                      <a:prstDash val="solid"/>
                      <a:round/>
                      <a:headEnd len="sm" w="sm" type="none"/>
                      <a:tailEnd len="sm" w="sm" type="none"/>
                    </a:lnT>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sng" cap="none" strike="noStrike">
                          <a:solidFill>
                            <a:srgbClr val="1155CC"/>
                          </a:solidFill>
                          <a:latin typeface="Century Gothic"/>
                          <a:ea typeface="Century Gothic"/>
                          <a:cs typeface="Century Gothic"/>
                          <a:sym typeface="Century Gothic"/>
                          <a:hlinkClick r:id="rId4">
                            <a:extLst>
                              <a:ext uri="{A12FA001-AC4F-418D-AE19-62706E023703}">
                                <ahyp:hlinkClr val="tx"/>
                              </a:ext>
                            </a:extLst>
                          </a:hlinkClick>
                        </a:rPr>
                        <a:t>Giving effect to Te Tiri o Waitangi</a:t>
                      </a:r>
                      <a:endParaRPr sz="1200" u="none" cap="none" strike="noStrike">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rPr lang="en" sz="1200" u="none" cap="none" strike="noStrike">
                          <a:latin typeface="Century Gothic"/>
                          <a:ea typeface="Century Gothic"/>
                          <a:cs typeface="Century Gothic"/>
                          <a:sym typeface="Century Gothic"/>
                        </a:rPr>
                        <a:t>(iii) Achieving equitable outcomes for Māori Students</a:t>
                      </a:r>
                      <a:endParaRPr sz="1200" u="none" cap="none" strike="noStrike">
                        <a:latin typeface="Century Gothic"/>
                        <a:ea typeface="Century Gothic"/>
                        <a:cs typeface="Century Gothic"/>
                        <a:sym typeface="Century Gothic"/>
                      </a:endParaRPr>
                    </a:p>
                  </a:txBody>
                  <a:tcPr marT="0" marB="0" marR="68575" marL="68575"/>
                </a:tc>
              </a:tr>
            </a:tbl>
          </a:graphicData>
        </a:graphic>
      </p:graphicFrame>
      <p:sp>
        <p:nvSpPr>
          <p:cNvPr id="110" name="Google Shape;110;p18"/>
          <p:cNvSpPr txBox="1"/>
          <p:nvPr/>
        </p:nvSpPr>
        <p:spPr>
          <a:xfrm>
            <a:off x="1549750" y="87425"/>
            <a:ext cx="1194900" cy="920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6000"/>
              <a:buFont typeface="Arial"/>
              <a:buNone/>
            </a:pPr>
            <a:r>
              <a:rPr b="0" i="0" lang="en" sz="6000" u="none" cap="none" strike="noStrike">
                <a:solidFill>
                  <a:srgbClr val="004A51"/>
                </a:solidFill>
                <a:latin typeface="RocknRoll One"/>
                <a:ea typeface="RocknRoll One"/>
                <a:cs typeface="RocknRoll One"/>
                <a:sym typeface="RocknRoll One"/>
              </a:rPr>
              <a:t>1</a:t>
            </a:r>
            <a:endParaRPr b="0" i="0" sz="6000" u="none" cap="none" strike="noStrike">
              <a:solidFill>
                <a:srgbClr val="004A51"/>
              </a:solidFill>
              <a:latin typeface="RocknRoll One"/>
              <a:ea typeface="RocknRoll One"/>
              <a:cs typeface="RocknRoll One"/>
              <a:sym typeface="RocknRoll One"/>
            </a:endParaRPr>
          </a:p>
        </p:txBody>
      </p:sp>
      <p:sp>
        <p:nvSpPr>
          <p:cNvPr id="111" name="Google Shape;111;p18"/>
          <p:cNvSpPr txBox="1"/>
          <p:nvPr/>
        </p:nvSpPr>
        <p:spPr>
          <a:xfrm>
            <a:off x="2239275" y="202475"/>
            <a:ext cx="4374900" cy="1190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chemeClr val="dk1"/>
                </a:solidFill>
                <a:latin typeface="Century Gothic"/>
                <a:ea typeface="Century Gothic"/>
                <a:cs typeface="Century Gothic"/>
                <a:sym typeface="Century Gothic"/>
              </a:rPr>
              <a:t>Curriculum and Assessment Coherence</a:t>
            </a:r>
            <a:endParaRPr b="1" i="0" sz="1400" u="none" cap="none" strike="noStrike">
              <a:solidFill>
                <a:schemeClr val="dk1"/>
              </a:solidFill>
              <a:latin typeface="Century Gothic"/>
              <a:ea typeface="Century Gothic"/>
              <a:cs typeface="Century Gothic"/>
              <a:sym typeface="Century Gothic"/>
            </a:endParaRPr>
          </a:p>
          <a:p>
            <a:pPr indent="0" lvl="0" marL="457200" marR="0" rtl="0" algn="ctr">
              <a:lnSpc>
                <a:spcPct val="100000"/>
              </a:lnSpc>
              <a:spcBef>
                <a:spcPts val="0"/>
              </a:spcBef>
              <a:spcAft>
                <a:spcPts val="0"/>
              </a:spcAft>
              <a:buClr>
                <a:schemeClr val="dk1"/>
              </a:buClr>
              <a:buSzPts val="1100"/>
              <a:buFont typeface="Arial"/>
              <a:buNone/>
            </a:pPr>
            <a:r>
              <a:t/>
            </a:r>
            <a:endParaRPr b="1" i="0" sz="14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100"/>
              <a:buFont typeface="Arial"/>
              <a:buNone/>
            </a:pPr>
            <a:r>
              <a:rPr b="0" i="0" lang="en" sz="1400" u="none" cap="none" strike="noStrike">
                <a:solidFill>
                  <a:schemeClr val="dk1"/>
                </a:solidFill>
                <a:latin typeface="Century Gothic"/>
                <a:ea typeface="Century Gothic"/>
                <a:cs typeface="Century Gothic"/>
                <a:sym typeface="Century Gothic"/>
              </a:rPr>
              <a:t>Students are achieving their potential through high-quality, consistent foundational instruction and clear, personali</a:t>
            </a:r>
            <a:r>
              <a:rPr lang="en">
                <a:solidFill>
                  <a:schemeClr val="dk1"/>
                </a:solidFill>
                <a:latin typeface="Century Gothic"/>
                <a:ea typeface="Century Gothic"/>
                <a:cs typeface="Century Gothic"/>
                <a:sym typeface="Century Gothic"/>
              </a:rPr>
              <a:t>s</a:t>
            </a:r>
            <a:r>
              <a:rPr b="0" i="0" lang="en" sz="1400" u="none" cap="none" strike="noStrike">
                <a:solidFill>
                  <a:schemeClr val="dk1"/>
                </a:solidFill>
                <a:latin typeface="Century Gothic"/>
                <a:ea typeface="Century Gothic"/>
                <a:cs typeface="Century Gothic"/>
                <a:sym typeface="Century Gothic"/>
              </a:rPr>
              <a:t>ed learning pathways. </a:t>
            </a:r>
            <a:endParaRPr b="0" i="0" sz="1400" u="none" cap="none" strike="noStrike">
              <a:solidFill>
                <a:schemeClr val="dk2"/>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100"/>
              <a:buFont typeface="Arial"/>
              <a:buNone/>
            </a:pPr>
            <a:r>
              <a:t/>
            </a:r>
            <a:endParaRPr b="0" i="0" sz="1400" u="none" cap="none" strike="noStrike">
              <a:solidFill>
                <a:schemeClr val="dk1"/>
              </a:solidFill>
              <a:latin typeface="Century Gothic"/>
              <a:ea typeface="Century Gothic"/>
              <a:cs typeface="Century Gothic"/>
              <a:sym typeface="Century Gothic"/>
            </a:endParaRPr>
          </a:p>
        </p:txBody>
      </p:sp>
      <p:pic>
        <p:nvPicPr>
          <p:cNvPr id="112" name="Google Shape;112;p18"/>
          <p:cNvPicPr preferRelativeResize="0"/>
          <p:nvPr/>
        </p:nvPicPr>
        <p:blipFill rotWithShape="1">
          <a:blip r:embed="rId5">
            <a:alphaModFix/>
          </a:blip>
          <a:srcRect b="0" l="0" r="0" t="0"/>
          <a:stretch/>
        </p:blipFill>
        <p:spPr>
          <a:xfrm>
            <a:off x="8182349" y="5762499"/>
            <a:ext cx="873375" cy="873375"/>
          </a:xfrm>
          <a:prstGeom prst="rect">
            <a:avLst/>
          </a:prstGeom>
          <a:noFill/>
          <a:ln>
            <a:noFill/>
          </a:ln>
        </p:spPr>
      </p:pic>
      <p:pic>
        <p:nvPicPr>
          <p:cNvPr id="113" name="Google Shape;113;p18"/>
          <p:cNvPicPr preferRelativeResize="0"/>
          <p:nvPr/>
        </p:nvPicPr>
        <p:blipFill rotWithShape="1">
          <a:blip r:embed="rId6">
            <a:alphaModFix/>
          </a:blip>
          <a:srcRect b="0" l="0" r="0" t="0"/>
          <a:stretch/>
        </p:blipFill>
        <p:spPr>
          <a:xfrm>
            <a:off x="0" y="0"/>
            <a:ext cx="1549754" cy="6857999"/>
          </a:xfrm>
          <a:prstGeom prst="rect">
            <a:avLst/>
          </a:prstGeom>
          <a:noFill/>
          <a:ln>
            <a:noFill/>
          </a:ln>
        </p:spPr>
      </p:pic>
      <p:pic>
        <p:nvPicPr>
          <p:cNvPr id="114" name="Google Shape;114;p18"/>
          <p:cNvPicPr preferRelativeResize="0"/>
          <p:nvPr/>
        </p:nvPicPr>
        <p:blipFill rotWithShape="1">
          <a:blip r:embed="rId7">
            <a:alphaModFix/>
          </a:blip>
          <a:srcRect b="0" l="0" r="0" t="0"/>
          <a:stretch/>
        </p:blipFill>
        <p:spPr>
          <a:xfrm>
            <a:off x="7456266" y="243993"/>
            <a:ext cx="1317268" cy="8509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6DA"/>
        </a:solidFill>
      </p:bgPr>
    </p:bg>
    <p:spTree>
      <p:nvGrpSpPr>
        <p:cNvPr id="118" name="Shape 118"/>
        <p:cNvGrpSpPr/>
        <p:nvPr/>
      </p:nvGrpSpPr>
      <p:grpSpPr>
        <a:xfrm>
          <a:off x="0" y="0"/>
          <a:ext cx="0" cy="0"/>
          <a:chOff x="0" y="0"/>
          <a:chExt cx="0" cy="0"/>
        </a:xfrm>
      </p:grpSpPr>
      <p:pic>
        <p:nvPicPr>
          <p:cNvPr id="119" name="Google Shape;119;p19"/>
          <p:cNvPicPr preferRelativeResize="0"/>
          <p:nvPr/>
        </p:nvPicPr>
        <p:blipFill rotWithShape="1">
          <a:blip r:embed="rId3">
            <a:alphaModFix/>
          </a:blip>
          <a:srcRect b="0" l="0" r="0" t="0"/>
          <a:stretch/>
        </p:blipFill>
        <p:spPr>
          <a:xfrm>
            <a:off x="8188974" y="5795037"/>
            <a:ext cx="873375" cy="873375"/>
          </a:xfrm>
          <a:prstGeom prst="rect">
            <a:avLst/>
          </a:prstGeom>
          <a:noFill/>
          <a:ln>
            <a:noFill/>
          </a:ln>
        </p:spPr>
      </p:pic>
      <p:graphicFrame>
        <p:nvGraphicFramePr>
          <p:cNvPr id="120" name="Google Shape;120;p19"/>
          <p:cNvGraphicFramePr/>
          <p:nvPr/>
        </p:nvGraphicFramePr>
        <p:xfrm>
          <a:off x="1832700" y="1822359"/>
          <a:ext cx="3000000" cy="3000000"/>
        </p:xfrm>
        <a:graphic>
          <a:graphicData uri="http://schemas.openxmlformats.org/drawingml/2006/table">
            <a:tbl>
              <a:tblPr bandRow="1">
                <a:noFill/>
                <a:tableStyleId>{0A1D1006-EBF0-4F92-9585-E98CD21511BA}</a:tableStyleId>
              </a:tblPr>
              <a:tblGrid>
                <a:gridCol w="1727850"/>
                <a:gridCol w="4915350"/>
              </a:tblGrid>
              <a:tr h="634200">
                <a:tc>
                  <a:txBody>
                    <a:bodyPr/>
                    <a:lstStyle/>
                    <a:p>
                      <a:pPr indent="0" lvl="0" marL="0" marR="0" rtl="0" algn="l">
                        <a:lnSpc>
                          <a:spcPct val="100000"/>
                        </a:lnSpc>
                        <a:spcBef>
                          <a:spcPts val="0"/>
                        </a:spcBef>
                        <a:spcAft>
                          <a:spcPts val="0"/>
                        </a:spcAft>
                        <a:buClr>
                          <a:srgbClr val="000000"/>
                        </a:buClr>
                        <a:buSzPts val="1200"/>
                        <a:buFont typeface="Arial"/>
                        <a:buNone/>
                      </a:pPr>
                      <a:r>
                        <a:rPr b="1" lang="en" sz="1200" u="none" cap="none" strike="noStrike">
                          <a:solidFill>
                            <a:srgbClr val="004A51"/>
                          </a:solidFill>
                          <a:latin typeface="Century Gothic"/>
                          <a:ea typeface="Century Gothic"/>
                          <a:cs typeface="Century Gothic"/>
                          <a:sym typeface="Century Gothic"/>
                        </a:rPr>
                        <a:t>Board Primary Objective Link</a:t>
                      </a:r>
                      <a:endParaRPr b="1" sz="1200" u="none" cap="none" strike="noStrike">
                        <a:solidFill>
                          <a:srgbClr val="004A51"/>
                        </a:solidFill>
                        <a:latin typeface="Century Gothic"/>
                        <a:ea typeface="Century Gothic"/>
                        <a:cs typeface="Century Gothic"/>
                        <a:sym typeface="Century Gothic"/>
                      </a:endParaRPr>
                    </a:p>
                  </a:txBody>
                  <a:tcPr marT="0" marB="0" marR="68575" marL="68575">
                    <a:lnR cap="flat" cmpd="sng" w="12700">
                      <a:solidFill>
                        <a:srgbClr val="000000"/>
                      </a:solidFill>
                      <a:prstDash val="solid"/>
                      <a:round/>
                      <a:headEnd len="sm" w="sm" type="none"/>
                      <a:tailEnd len="sm" w="sm" type="none"/>
                    </a:lnR>
                  </a:tcPr>
                </a:tc>
                <a:tc>
                  <a:txBody>
                    <a:bodyPr/>
                    <a:lstStyle/>
                    <a:p>
                      <a:pPr indent="0" lvl="0" marL="0" marR="0" rtl="0" algn="l">
                        <a:lnSpc>
                          <a:spcPct val="100000"/>
                        </a:lnSpc>
                        <a:spcBef>
                          <a:spcPts val="0"/>
                        </a:spcBef>
                        <a:spcAft>
                          <a:spcPts val="0"/>
                        </a:spcAft>
                        <a:buClr>
                          <a:srgbClr val="000000"/>
                        </a:buClr>
                        <a:buSzPts val="1200"/>
                        <a:buFont typeface="Arial"/>
                        <a:buNone/>
                      </a:pPr>
                      <a:r>
                        <a:rPr b="1" lang="en" sz="1200" u="sng" cap="none" strike="noStrike">
                          <a:solidFill>
                            <a:srgbClr val="00AABB"/>
                          </a:solidFill>
                          <a:latin typeface="Century Gothic"/>
                          <a:ea typeface="Century Gothic"/>
                          <a:cs typeface="Century Gothic"/>
                          <a:sym typeface="Century Gothic"/>
                          <a:hlinkClick r:id="rId4">
                            <a:extLst>
                              <a:ext uri="{A12FA001-AC4F-418D-AE19-62706E023703}">
                                <ahyp:hlinkClr val="tx"/>
                              </a:ext>
                            </a:extLst>
                          </a:hlinkClick>
                        </a:rPr>
                        <a:t>Board Objectives</a:t>
                      </a:r>
                      <a:endParaRPr b="1" sz="1200" u="none" cap="none" strike="noStrike">
                        <a:solidFill>
                          <a:srgbClr val="00AABB"/>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t/>
                      </a:r>
                      <a:endParaRPr sz="1200" u="none" cap="none" strike="noStrike">
                        <a:solidFill>
                          <a:srgbClr val="555555"/>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rgbClr val="555555"/>
                          </a:solidFill>
                          <a:latin typeface="Century Gothic"/>
                          <a:ea typeface="Century Gothic"/>
                          <a:cs typeface="Century Gothic"/>
                          <a:sym typeface="Century Gothic"/>
                        </a:rPr>
                        <a:t># </a:t>
                      </a:r>
                      <a:r>
                        <a:rPr lang="en" sz="1200">
                          <a:solidFill>
                            <a:srgbClr val="555555"/>
                          </a:solidFill>
                          <a:latin typeface="Century Gothic"/>
                          <a:ea typeface="Century Gothic"/>
                          <a:cs typeface="Century Gothic"/>
                          <a:sym typeface="Century Gothic"/>
                        </a:rPr>
                        <a:t>2</a:t>
                      </a:r>
                      <a:r>
                        <a:rPr lang="en" sz="1200" u="none" cap="none" strike="noStrike">
                          <a:solidFill>
                            <a:srgbClr val="555555"/>
                          </a:solidFill>
                          <a:latin typeface="Century Gothic"/>
                          <a:ea typeface="Century Gothic"/>
                          <a:cs typeface="Century Gothic"/>
                          <a:sym typeface="Century Gothic"/>
                        </a:rPr>
                        <a:t>     #3     #4 (i), (ii), (iii)</a:t>
                      </a:r>
                      <a:endParaRPr sz="1200" u="none" cap="none" strike="noStrike">
                        <a:solidFill>
                          <a:srgbClr val="555555"/>
                        </a:solidFill>
                        <a:latin typeface="Century Gothic"/>
                        <a:ea typeface="Century Gothic"/>
                        <a:cs typeface="Century Gothic"/>
                        <a:sym typeface="Century Gothic"/>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976525">
                <a:tc>
                  <a:txBody>
                    <a:bodyPr/>
                    <a:lstStyle/>
                    <a:p>
                      <a:pPr indent="0" lvl="0" marL="0" marR="0" rtl="0" algn="l">
                        <a:lnSpc>
                          <a:spcPct val="100000"/>
                        </a:lnSpc>
                        <a:spcBef>
                          <a:spcPts val="0"/>
                        </a:spcBef>
                        <a:spcAft>
                          <a:spcPts val="0"/>
                        </a:spcAft>
                        <a:buClr>
                          <a:srgbClr val="000000"/>
                        </a:buClr>
                        <a:buSzPts val="1200"/>
                        <a:buFont typeface="Arial"/>
                        <a:buNone/>
                      </a:pPr>
                      <a:r>
                        <a:rPr b="1" lang="en" sz="1200" u="none" cap="none" strike="noStrike">
                          <a:solidFill>
                            <a:srgbClr val="004A51"/>
                          </a:solidFill>
                          <a:latin typeface="Century Gothic"/>
                          <a:ea typeface="Century Gothic"/>
                          <a:cs typeface="Century Gothic"/>
                          <a:sym typeface="Century Gothic"/>
                        </a:rPr>
                        <a:t>Rationale for Goals: </a:t>
                      </a:r>
                      <a:endParaRPr b="1" sz="1200" u="none" cap="none" strike="noStrike">
                        <a:solidFill>
                          <a:srgbClr val="004A5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t/>
                      </a:r>
                      <a:endParaRPr b="1" sz="1200" u="none" cap="none" strike="noStrike">
                        <a:solidFill>
                          <a:srgbClr val="004A5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rPr b="1" lang="en" sz="1200" u="none" cap="none" strike="noStrike">
                          <a:solidFill>
                            <a:srgbClr val="004A51"/>
                          </a:solidFill>
                          <a:latin typeface="Century Gothic"/>
                          <a:ea typeface="Century Gothic"/>
                          <a:cs typeface="Century Gothic"/>
                          <a:sym typeface="Century Gothic"/>
                        </a:rPr>
                        <a:t>What we heard, evaluated, and know  </a:t>
                      </a:r>
                      <a:endParaRPr b="1" sz="1200" u="none" cap="none" strike="noStrike">
                        <a:solidFill>
                          <a:srgbClr val="004A51"/>
                        </a:solidFill>
                        <a:latin typeface="Century Gothic"/>
                        <a:ea typeface="Century Gothic"/>
                        <a:cs typeface="Century Gothic"/>
                        <a:sym typeface="Century Gothic"/>
                      </a:endParaRPr>
                    </a:p>
                  </a:txBody>
                  <a:tcPr marT="0" marB="0" marR="68575" marL="68575">
                    <a:lnR cap="flat" cmpd="sng" w="12700">
                      <a:solidFill>
                        <a:srgbClr val="000000"/>
                      </a:solidFill>
                      <a:prstDash val="solid"/>
                      <a:round/>
                      <a:headEnd len="sm" w="sm" type="none"/>
                      <a:tailEnd len="sm" w="sm" type="none"/>
                    </a:lnR>
                    <a:lnB cap="flat" cmpd="sng" w="12700">
                      <a:solidFill>
                        <a:schemeClr val="dk1"/>
                      </a:solidFill>
                      <a:prstDash val="solid"/>
                      <a:round/>
                      <a:headEnd len="sm" w="sm" type="none"/>
                      <a:tailEnd len="sm" w="sm" type="none"/>
                    </a:lnB>
                  </a:tcPr>
                </a:tc>
                <a:tc>
                  <a:txBody>
                    <a:bodyPr/>
                    <a:lstStyle/>
                    <a:p>
                      <a:pPr indent="-133350" lvl="0" marL="114300" rtl="0" algn="l">
                        <a:spcBef>
                          <a:spcPts val="0"/>
                        </a:spcBef>
                        <a:spcAft>
                          <a:spcPts val="0"/>
                        </a:spcAft>
                        <a:buSzPts val="1200"/>
                        <a:buFont typeface="Century Gothic"/>
                        <a:buChar char="●"/>
                      </a:pPr>
                      <a:r>
                        <a:rPr i="1" lang="en" sz="1200">
                          <a:solidFill>
                            <a:schemeClr val="dk1"/>
                          </a:solidFill>
                          <a:latin typeface="Century Gothic"/>
                          <a:ea typeface="Century Gothic"/>
                          <a:cs typeface="Century Gothic"/>
                          <a:sym typeface="Century Gothic"/>
                        </a:rPr>
                        <a:t>We know that students who are engaged in learning that reflects their interests are more likely to attend school regularly, participate positively, and achieve success. This goal supports increased engagement and attendance by building on the student's interest</a:t>
                      </a:r>
                      <a:endParaRPr i="1" sz="1200">
                        <a:latin typeface="Century Gothic"/>
                        <a:ea typeface="Century Gothic"/>
                        <a:cs typeface="Century Gothic"/>
                        <a:sym typeface="Century Gothic"/>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046200">
                <a:tc>
                  <a:txBody>
                    <a:bodyPr/>
                    <a:lstStyle/>
                    <a:p>
                      <a:pPr indent="0" lvl="0" marL="0" marR="0" rtl="0" algn="l">
                        <a:lnSpc>
                          <a:spcPct val="100000"/>
                        </a:lnSpc>
                        <a:spcBef>
                          <a:spcPts val="0"/>
                        </a:spcBef>
                        <a:spcAft>
                          <a:spcPts val="0"/>
                        </a:spcAft>
                        <a:buClr>
                          <a:srgbClr val="000000"/>
                        </a:buClr>
                        <a:buSzPts val="1200"/>
                        <a:buFont typeface="Arial"/>
                        <a:buNone/>
                      </a:pPr>
                      <a:r>
                        <a:rPr b="1" lang="en" sz="1200" u="none" cap="none" strike="noStrike">
                          <a:solidFill>
                            <a:srgbClr val="004A51"/>
                          </a:solidFill>
                          <a:latin typeface="Century Gothic"/>
                          <a:ea typeface="Century Gothic"/>
                          <a:cs typeface="Century Gothic"/>
                          <a:sym typeface="Century Gothic"/>
                        </a:rPr>
                        <a:t>What we expect to see: </a:t>
                      </a:r>
                      <a:endParaRPr b="1" sz="1200" u="none" cap="none" strike="noStrike">
                        <a:solidFill>
                          <a:srgbClr val="004A5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t/>
                      </a:r>
                      <a:endParaRPr b="1" sz="1200" u="none" cap="none" strike="noStrike">
                        <a:solidFill>
                          <a:srgbClr val="004A5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rPr b="1" lang="en" sz="1200" u="none" cap="none" strike="noStrike">
                          <a:solidFill>
                            <a:srgbClr val="004A51"/>
                          </a:solidFill>
                          <a:latin typeface="Century Gothic"/>
                          <a:ea typeface="Century Gothic"/>
                          <a:cs typeface="Century Gothic"/>
                          <a:sym typeface="Century Gothic"/>
                        </a:rPr>
                        <a:t>Initiatives / Outcomes</a:t>
                      </a:r>
                      <a:endParaRPr b="1" sz="1200" u="none" cap="none" strike="noStrike">
                        <a:solidFill>
                          <a:srgbClr val="004A5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t/>
                      </a:r>
                      <a:endParaRPr b="1" sz="1200" u="none" cap="none" strike="noStrike">
                        <a:solidFill>
                          <a:srgbClr val="004A51"/>
                        </a:solidFill>
                        <a:highlight>
                          <a:srgbClr val="FFFF00"/>
                        </a:highlight>
                        <a:latin typeface="Century Gothic"/>
                        <a:ea typeface="Century Gothic"/>
                        <a:cs typeface="Century Gothic"/>
                        <a:sym typeface="Century Gothic"/>
                      </a:endParaRPr>
                    </a:p>
                  </a:txBody>
                  <a:tcPr marT="0" marB="0" marR="68575" marL="68575">
                    <a:lnL cap="flat" cmpd="sng" w="12700">
                      <a:solidFill>
                        <a:schemeClr val="dk1"/>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rPr b="1" lang="en" sz="1200">
                          <a:solidFill>
                            <a:srgbClr val="00AABB"/>
                          </a:solidFill>
                          <a:latin typeface="Century Gothic"/>
                          <a:ea typeface="Century Gothic"/>
                          <a:cs typeface="Century Gothic"/>
                          <a:sym typeface="Century Gothic"/>
                        </a:rPr>
                        <a:t>2.1: School-wide attendance plan and active whānau communication.</a:t>
                      </a:r>
                      <a:endParaRPr b="1" sz="1200">
                        <a:solidFill>
                          <a:srgbClr val="00AABB"/>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t/>
                      </a:r>
                      <a:endParaRPr b="1" sz="1200">
                        <a:solidFill>
                          <a:srgbClr val="00AABB"/>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rPr b="1" lang="en" sz="1200">
                          <a:solidFill>
                            <a:srgbClr val="00AABB"/>
                          </a:solidFill>
                          <a:latin typeface="Century Gothic"/>
                          <a:ea typeface="Century Gothic"/>
                          <a:cs typeface="Century Gothic"/>
                          <a:sym typeface="Century Gothic"/>
                        </a:rPr>
                        <a:t>2.2: 80% of students attending regularly, guided by termly data.</a:t>
                      </a:r>
                      <a:endParaRPr b="1" sz="1200">
                        <a:solidFill>
                          <a:srgbClr val="00AABB"/>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t/>
                      </a:r>
                      <a:endParaRPr b="1" sz="1200">
                        <a:solidFill>
                          <a:srgbClr val="00AABB"/>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rPr b="1" lang="en" sz="1200">
                          <a:solidFill>
                            <a:srgbClr val="00AABB"/>
                          </a:solidFill>
                          <a:latin typeface="Century Gothic"/>
                          <a:ea typeface="Century Gothic"/>
                          <a:cs typeface="Century Gothic"/>
                          <a:sym typeface="Century Gothic"/>
                        </a:rPr>
                        <a:t>2.3: Strong whānau and agency partnerships removing barriers to attendance.</a:t>
                      </a:r>
                      <a:endParaRPr b="1" sz="1200">
                        <a:solidFill>
                          <a:srgbClr val="00AABB"/>
                        </a:solidFill>
                        <a:latin typeface="Century Gothic"/>
                        <a:ea typeface="Century Gothic"/>
                        <a:cs typeface="Century Gothic"/>
                        <a:sym typeface="Century Gothic"/>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768375">
                <a:tc>
                  <a:txBody>
                    <a:bodyPr/>
                    <a:lstStyle/>
                    <a:p>
                      <a:pPr indent="0" lvl="0" marL="0" marR="0" rtl="0" algn="l">
                        <a:lnSpc>
                          <a:spcPct val="100000"/>
                        </a:lnSpc>
                        <a:spcBef>
                          <a:spcPts val="0"/>
                        </a:spcBef>
                        <a:spcAft>
                          <a:spcPts val="0"/>
                        </a:spcAft>
                        <a:buClr>
                          <a:srgbClr val="000000"/>
                        </a:buClr>
                        <a:buSzPts val="1200"/>
                        <a:buFont typeface="Arial"/>
                        <a:buNone/>
                      </a:pPr>
                      <a:r>
                        <a:rPr b="1" lang="en" sz="1200" u="none" cap="none" strike="noStrike">
                          <a:solidFill>
                            <a:srgbClr val="004A51"/>
                          </a:solidFill>
                          <a:latin typeface="Century Gothic"/>
                          <a:ea typeface="Century Gothic"/>
                          <a:cs typeface="Century Gothic"/>
                          <a:sym typeface="Century Gothic"/>
                        </a:rPr>
                        <a:t>Giving Effect to </a:t>
                      </a:r>
                      <a:endParaRPr b="1" sz="1200" u="none" cap="none" strike="noStrike">
                        <a:solidFill>
                          <a:srgbClr val="004A5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rPr b="1" lang="en" sz="1200" u="none" cap="none" strike="noStrike">
                          <a:solidFill>
                            <a:srgbClr val="004A51"/>
                          </a:solidFill>
                          <a:latin typeface="Century Gothic"/>
                          <a:ea typeface="Century Gothic"/>
                          <a:cs typeface="Century Gothic"/>
                          <a:sym typeface="Century Gothic"/>
                        </a:rPr>
                        <a:t>Te Tiriti o Waitangi</a:t>
                      </a:r>
                      <a:endParaRPr b="1" sz="1200" u="none" cap="none" strike="noStrike">
                        <a:solidFill>
                          <a:srgbClr val="004A51"/>
                        </a:solidFill>
                        <a:latin typeface="Century Gothic"/>
                        <a:ea typeface="Century Gothic"/>
                        <a:cs typeface="Century Gothic"/>
                        <a:sym typeface="Century Gothic"/>
                      </a:endParaRPr>
                    </a:p>
                  </a:txBody>
                  <a:tcPr marT="0" marB="0" marR="68575" marL="68575">
                    <a:lnT cap="flat" cmpd="sng" w="12700">
                      <a:solidFill>
                        <a:schemeClr val="dk1"/>
                      </a:solidFill>
                      <a:prstDash val="solid"/>
                      <a:round/>
                      <a:headEnd len="sm" w="sm" type="none"/>
                      <a:tailEnd len="sm" w="sm" type="none"/>
                    </a:lnT>
                  </a:tcPr>
                </a:tc>
                <a:tc>
                  <a:txBody>
                    <a:bodyPr/>
                    <a:lstStyle/>
                    <a:p>
                      <a:pPr indent="0" lvl="0" marL="0" marR="0" rtl="0" algn="l">
                        <a:lnSpc>
                          <a:spcPct val="100000"/>
                        </a:lnSpc>
                        <a:spcBef>
                          <a:spcPts val="0"/>
                        </a:spcBef>
                        <a:spcAft>
                          <a:spcPts val="0"/>
                        </a:spcAft>
                        <a:buClr>
                          <a:schemeClr val="dk1"/>
                        </a:buClr>
                        <a:buSzPts val="1100"/>
                        <a:buFont typeface="Arial"/>
                        <a:buNone/>
                      </a:pPr>
                      <a:r>
                        <a:rPr lang="en" sz="1200" u="sng" cap="none" strike="noStrike">
                          <a:solidFill>
                            <a:srgbClr val="1155CC"/>
                          </a:solidFill>
                          <a:latin typeface="Century Gothic"/>
                          <a:ea typeface="Century Gothic"/>
                          <a:cs typeface="Century Gothic"/>
                          <a:sym typeface="Century Gothic"/>
                          <a:hlinkClick r:id="rId5">
                            <a:extLst>
                              <a:ext uri="{A12FA001-AC4F-418D-AE19-62706E023703}">
                                <ahyp:hlinkClr val="tx"/>
                              </a:ext>
                            </a:extLst>
                          </a:hlinkClick>
                        </a:rPr>
                        <a:t>Giving effect to Te Tiri o Waitangi</a:t>
                      </a:r>
                      <a:endParaRPr sz="1200" u="none" cap="none" strike="noStrike">
                        <a:solidFill>
                          <a:schemeClr val="dk1"/>
                        </a:solidFill>
                        <a:latin typeface="Century Gothic"/>
                        <a:ea typeface="Century Gothic"/>
                        <a:cs typeface="Century Gothic"/>
                        <a:sym typeface="Century Gothic"/>
                      </a:endParaRPr>
                    </a:p>
                    <a:p>
                      <a:pPr indent="0" lvl="0" marL="0" rtl="0" algn="l">
                        <a:spcBef>
                          <a:spcPts val="0"/>
                        </a:spcBef>
                        <a:spcAft>
                          <a:spcPts val="0"/>
                        </a:spcAft>
                        <a:buClr>
                          <a:schemeClr val="dk1"/>
                        </a:buClr>
                        <a:buSzPts val="1100"/>
                        <a:buFont typeface="Arial"/>
                        <a:buNone/>
                      </a:pPr>
                      <a:r>
                        <a:rPr lang="en" sz="1200">
                          <a:solidFill>
                            <a:schemeClr val="dk1"/>
                          </a:solidFill>
                          <a:latin typeface="Century Gothic"/>
                          <a:ea typeface="Century Gothic"/>
                          <a:cs typeface="Century Gothic"/>
                          <a:sym typeface="Century Gothic"/>
                        </a:rPr>
                        <a:t>(i)  Working to ensure their plans, policies and local curriculum reflect local tikanga Māori, matauranga Māori and te ao Māori</a:t>
                      </a:r>
                      <a:endParaRPr sz="1200">
                        <a:solidFill>
                          <a:schemeClr val="dk1"/>
                        </a:solidFill>
                        <a:latin typeface="Century Gothic"/>
                        <a:ea typeface="Century Gothic"/>
                        <a:cs typeface="Century Gothic"/>
                        <a:sym typeface="Century Gothic"/>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entury Gothic"/>
                        <a:ea typeface="Century Gothic"/>
                        <a:cs typeface="Century Gothic"/>
                        <a:sym typeface="Century Gothic"/>
                      </a:endParaRPr>
                    </a:p>
                    <a:p>
                      <a:pPr indent="0" lvl="0" marL="0" rtl="0" algn="l">
                        <a:spcBef>
                          <a:spcPts val="0"/>
                        </a:spcBef>
                        <a:spcAft>
                          <a:spcPts val="0"/>
                        </a:spcAft>
                        <a:buClr>
                          <a:schemeClr val="dk1"/>
                        </a:buClr>
                        <a:buSzPts val="1100"/>
                        <a:buFont typeface="Arial"/>
                        <a:buNone/>
                      </a:pPr>
                      <a:r>
                        <a:rPr lang="en" sz="1200">
                          <a:solidFill>
                            <a:schemeClr val="dk1"/>
                          </a:solidFill>
                          <a:latin typeface="Century Gothic"/>
                          <a:ea typeface="Century Gothic"/>
                          <a:cs typeface="Century Gothic"/>
                          <a:sym typeface="Century Gothic"/>
                        </a:rPr>
                        <a:t>(ii) taking all reasonable steps to make instruction available in tikanga Māori and te reo Māori</a:t>
                      </a:r>
                      <a:endParaRPr sz="1200">
                        <a:solidFill>
                          <a:schemeClr val="dk1"/>
                        </a:solidFill>
                        <a:latin typeface="Century Gothic"/>
                        <a:ea typeface="Century Gothic"/>
                        <a:cs typeface="Century Gothic"/>
                        <a:sym typeface="Century Gothic"/>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entury Gothic"/>
                        <a:ea typeface="Century Gothic"/>
                        <a:cs typeface="Century Gothic"/>
                        <a:sym typeface="Century Gothic"/>
                      </a:endParaRPr>
                    </a:p>
                    <a:p>
                      <a:pPr indent="0" lvl="0" marL="0" rtl="0" algn="l">
                        <a:spcBef>
                          <a:spcPts val="0"/>
                        </a:spcBef>
                        <a:spcAft>
                          <a:spcPts val="0"/>
                        </a:spcAft>
                        <a:buClr>
                          <a:schemeClr val="dk1"/>
                        </a:buClr>
                        <a:buSzPts val="1200"/>
                        <a:buFont typeface="Arial"/>
                        <a:buNone/>
                      </a:pPr>
                      <a:r>
                        <a:rPr lang="en" sz="1200">
                          <a:solidFill>
                            <a:schemeClr val="dk1"/>
                          </a:solidFill>
                          <a:latin typeface="Century Gothic"/>
                          <a:ea typeface="Century Gothic"/>
                          <a:cs typeface="Century Gothic"/>
                          <a:sym typeface="Century Gothic"/>
                        </a:rPr>
                        <a:t>(iii) achieving equitable outcomes for Māori students</a:t>
                      </a:r>
                      <a:endParaRPr sz="1200">
                        <a:solidFill>
                          <a:schemeClr val="dk1"/>
                        </a:solidFill>
                        <a:latin typeface="Century Gothic"/>
                        <a:ea typeface="Century Gothic"/>
                        <a:cs typeface="Century Gothic"/>
                        <a:sym typeface="Century Gothic"/>
                      </a:endParaRPr>
                    </a:p>
                  </a:txBody>
                  <a:tcPr marT="0" marB="0" marR="68575" marL="68575">
                    <a:lnT cap="flat" cmpd="sng" w="12700">
                      <a:solidFill>
                        <a:srgbClr val="000000"/>
                      </a:solidFill>
                      <a:prstDash val="solid"/>
                      <a:round/>
                      <a:headEnd len="sm" w="sm" type="none"/>
                      <a:tailEnd len="sm" w="sm" type="none"/>
                    </a:lnT>
                  </a:tcPr>
                </a:tc>
              </a:tr>
            </a:tbl>
          </a:graphicData>
        </a:graphic>
      </p:graphicFrame>
      <p:grpSp>
        <p:nvGrpSpPr>
          <p:cNvPr id="121" name="Google Shape;121;p19"/>
          <p:cNvGrpSpPr/>
          <p:nvPr/>
        </p:nvGrpSpPr>
        <p:grpSpPr>
          <a:xfrm>
            <a:off x="1596450" y="32388"/>
            <a:ext cx="4930800" cy="1108200"/>
            <a:chOff x="1117100" y="3197350"/>
            <a:chExt cx="4930800" cy="1108200"/>
          </a:xfrm>
        </p:grpSpPr>
        <p:sp>
          <p:nvSpPr>
            <p:cNvPr id="122" name="Google Shape;122;p19"/>
            <p:cNvSpPr txBox="1"/>
            <p:nvPr/>
          </p:nvSpPr>
          <p:spPr>
            <a:xfrm>
              <a:off x="1924100" y="3291263"/>
              <a:ext cx="4123800" cy="920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chemeClr val="dk1"/>
                  </a:solidFill>
                  <a:latin typeface="Century Gothic"/>
                  <a:ea typeface="Century Gothic"/>
                  <a:cs typeface="Century Gothic"/>
                  <a:sym typeface="Century Gothic"/>
                </a:rPr>
                <a:t>Student Engagement and Attendance</a:t>
              </a:r>
              <a:endParaRPr b="1" i="0" sz="1400" u="none" cap="none" strike="noStrike">
                <a:solidFill>
                  <a:schemeClr val="dk1"/>
                </a:solidFill>
                <a:latin typeface="Century Gothic"/>
                <a:ea typeface="Century Gothic"/>
                <a:cs typeface="Century Gothic"/>
                <a:sym typeface="Century Gothic"/>
              </a:endParaRPr>
            </a:p>
            <a:p>
              <a:pPr indent="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100"/>
                <a:buFont typeface="Arial"/>
                <a:buNone/>
              </a:pPr>
              <a:r>
                <a:rPr b="0" i="0" lang="en" sz="1400" u="none" cap="none" strike="noStrike">
                  <a:solidFill>
                    <a:schemeClr val="dk1"/>
                  </a:solidFill>
                  <a:latin typeface="Century Gothic"/>
                  <a:ea typeface="Century Gothic"/>
                  <a:cs typeface="Century Gothic"/>
                  <a:sym typeface="Century Gothic"/>
                </a:rPr>
                <a:t>Students are present, highly engaged, and supported by rapid attendance frameworks and strong whānau partnerships.</a:t>
              </a:r>
              <a:endParaRPr b="1" i="0" sz="14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entury Gothic"/>
                <a:ea typeface="Century Gothic"/>
                <a:cs typeface="Century Gothic"/>
                <a:sym typeface="Century Gothic"/>
              </a:endParaRPr>
            </a:p>
          </p:txBody>
        </p:sp>
        <p:sp>
          <p:nvSpPr>
            <p:cNvPr id="123" name="Google Shape;123;p19"/>
            <p:cNvSpPr txBox="1"/>
            <p:nvPr/>
          </p:nvSpPr>
          <p:spPr>
            <a:xfrm>
              <a:off x="1117100" y="3197350"/>
              <a:ext cx="807000" cy="1108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6000"/>
                <a:buFont typeface="Arial"/>
                <a:buNone/>
              </a:pPr>
              <a:r>
                <a:rPr b="0" i="0" lang="en" sz="6000" u="none" cap="none" strike="noStrike">
                  <a:solidFill>
                    <a:srgbClr val="004A51"/>
                  </a:solidFill>
                  <a:latin typeface="RocknRoll One"/>
                  <a:ea typeface="RocknRoll One"/>
                  <a:cs typeface="RocknRoll One"/>
                  <a:sym typeface="RocknRoll One"/>
                </a:rPr>
                <a:t>2</a:t>
              </a:r>
              <a:endParaRPr b="0" i="0" sz="1400" u="none" cap="none" strike="noStrike">
                <a:solidFill>
                  <a:srgbClr val="000000"/>
                </a:solidFill>
                <a:latin typeface="Arial"/>
                <a:ea typeface="Arial"/>
                <a:cs typeface="Arial"/>
                <a:sym typeface="Arial"/>
              </a:endParaRPr>
            </a:p>
          </p:txBody>
        </p:sp>
      </p:grpSp>
      <p:pic>
        <p:nvPicPr>
          <p:cNvPr id="124" name="Google Shape;124;p19"/>
          <p:cNvPicPr preferRelativeResize="0"/>
          <p:nvPr/>
        </p:nvPicPr>
        <p:blipFill rotWithShape="1">
          <a:blip r:embed="rId6">
            <a:alphaModFix/>
          </a:blip>
          <a:srcRect b="0" l="0" r="0" t="0"/>
          <a:stretch/>
        </p:blipFill>
        <p:spPr>
          <a:xfrm>
            <a:off x="7379555" y="289650"/>
            <a:ext cx="1317268" cy="850950"/>
          </a:xfrm>
          <a:prstGeom prst="rect">
            <a:avLst/>
          </a:prstGeom>
          <a:noFill/>
          <a:ln>
            <a:noFill/>
          </a:ln>
        </p:spPr>
      </p:pic>
      <p:pic>
        <p:nvPicPr>
          <p:cNvPr id="125" name="Google Shape;125;p19"/>
          <p:cNvPicPr preferRelativeResize="0"/>
          <p:nvPr/>
        </p:nvPicPr>
        <p:blipFill rotWithShape="1">
          <a:blip r:embed="rId7">
            <a:alphaModFix/>
          </a:blip>
          <a:srcRect b="0" l="0" r="0" t="0"/>
          <a:stretch/>
        </p:blipFill>
        <p:spPr>
          <a:xfrm>
            <a:off x="0" y="0"/>
            <a:ext cx="1549754" cy="68579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6DA"/>
        </a:solidFill>
      </p:bgPr>
    </p:bg>
    <p:spTree>
      <p:nvGrpSpPr>
        <p:cNvPr id="129" name="Shape 129"/>
        <p:cNvGrpSpPr/>
        <p:nvPr/>
      </p:nvGrpSpPr>
      <p:grpSpPr>
        <a:xfrm>
          <a:off x="0" y="0"/>
          <a:ext cx="0" cy="0"/>
          <a:chOff x="0" y="0"/>
          <a:chExt cx="0" cy="0"/>
        </a:xfrm>
      </p:grpSpPr>
      <p:pic>
        <p:nvPicPr>
          <p:cNvPr id="130" name="Google Shape;130;p20"/>
          <p:cNvPicPr preferRelativeResize="0"/>
          <p:nvPr/>
        </p:nvPicPr>
        <p:blipFill rotWithShape="1">
          <a:blip r:embed="rId3">
            <a:alphaModFix/>
          </a:blip>
          <a:srcRect b="0" l="0" r="0" t="0"/>
          <a:stretch/>
        </p:blipFill>
        <p:spPr>
          <a:xfrm>
            <a:off x="8181874" y="5919974"/>
            <a:ext cx="873375" cy="873375"/>
          </a:xfrm>
          <a:prstGeom prst="rect">
            <a:avLst/>
          </a:prstGeom>
          <a:noFill/>
          <a:ln>
            <a:noFill/>
          </a:ln>
        </p:spPr>
      </p:pic>
      <p:graphicFrame>
        <p:nvGraphicFramePr>
          <p:cNvPr id="131" name="Google Shape;131;p20"/>
          <p:cNvGraphicFramePr/>
          <p:nvPr/>
        </p:nvGraphicFramePr>
        <p:xfrm>
          <a:off x="1913550" y="1735329"/>
          <a:ext cx="3000000" cy="3000000"/>
        </p:xfrm>
        <a:graphic>
          <a:graphicData uri="http://schemas.openxmlformats.org/drawingml/2006/table">
            <a:tbl>
              <a:tblPr bandRow="1">
                <a:noFill/>
                <a:tableStyleId>{0A1D1006-EBF0-4F92-9585-E98CD21511BA}</a:tableStyleId>
              </a:tblPr>
              <a:tblGrid>
                <a:gridCol w="1994050"/>
                <a:gridCol w="5079750"/>
              </a:tblGrid>
              <a:tr h="488225">
                <a:tc>
                  <a:txBody>
                    <a:bodyPr/>
                    <a:lstStyle/>
                    <a:p>
                      <a:pPr indent="0" lvl="0" marL="0" marR="0" rtl="0" algn="l">
                        <a:lnSpc>
                          <a:spcPct val="100000"/>
                        </a:lnSpc>
                        <a:spcBef>
                          <a:spcPts val="0"/>
                        </a:spcBef>
                        <a:spcAft>
                          <a:spcPts val="0"/>
                        </a:spcAft>
                        <a:buClr>
                          <a:srgbClr val="000000"/>
                        </a:buClr>
                        <a:buSzPts val="1200"/>
                        <a:buFont typeface="Arial"/>
                        <a:buNone/>
                      </a:pPr>
                      <a:r>
                        <a:rPr b="1" lang="en" sz="1200" u="none" cap="none" strike="noStrike">
                          <a:solidFill>
                            <a:srgbClr val="004A51"/>
                          </a:solidFill>
                          <a:latin typeface="Century Gothic"/>
                          <a:ea typeface="Century Gothic"/>
                          <a:cs typeface="Century Gothic"/>
                          <a:sym typeface="Century Gothic"/>
                        </a:rPr>
                        <a:t>Board Primary Objective Link</a:t>
                      </a:r>
                      <a:endParaRPr b="1" sz="1200" u="none" cap="none" strike="noStrike">
                        <a:solidFill>
                          <a:srgbClr val="004A51"/>
                        </a:solidFill>
                        <a:latin typeface="Century Gothic"/>
                        <a:ea typeface="Century Gothic"/>
                        <a:cs typeface="Century Gothic"/>
                        <a:sym typeface="Century Gothic"/>
                      </a:endParaRPr>
                    </a:p>
                  </a:txBody>
                  <a:tcPr marT="0" marB="0" marR="68575" marL="68575">
                    <a:lnR cap="flat" cmpd="sng" w="12700">
                      <a:solidFill>
                        <a:srgbClr val="000000"/>
                      </a:solidFill>
                      <a:prstDash val="solid"/>
                      <a:round/>
                      <a:headEnd len="sm" w="sm" type="none"/>
                      <a:tailEnd len="sm" w="sm" type="none"/>
                    </a:lnR>
                  </a:tcPr>
                </a:tc>
                <a:tc>
                  <a:txBody>
                    <a:bodyPr/>
                    <a:lstStyle/>
                    <a:p>
                      <a:pPr indent="0" lvl="0" marL="0" marR="0" rtl="0" algn="l">
                        <a:lnSpc>
                          <a:spcPct val="100000"/>
                        </a:lnSpc>
                        <a:spcBef>
                          <a:spcPts val="0"/>
                        </a:spcBef>
                        <a:spcAft>
                          <a:spcPts val="0"/>
                        </a:spcAft>
                        <a:buClr>
                          <a:srgbClr val="000000"/>
                        </a:buClr>
                        <a:buSzPts val="1200"/>
                        <a:buFont typeface="Arial"/>
                        <a:buNone/>
                      </a:pPr>
                      <a:r>
                        <a:rPr lang="en" sz="1200" u="sng" cap="none" strike="noStrike">
                          <a:solidFill>
                            <a:schemeClr val="hlink"/>
                          </a:solidFill>
                          <a:latin typeface="Century Gothic"/>
                          <a:ea typeface="Century Gothic"/>
                          <a:cs typeface="Century Gothic"/>
                          <a:sym typeface="Century Gothic"/>
                          <a:hlinkClick r:id="rId4"/>
                        </a:rPr>
                        <a:t>Board Objectives</a:t>
                      </a:r>
                      <a:endParaRPr sz="1200" u="none" cap="none" strike="noStrike">
                        <a:latin typeface="Century Gothic"/>
                        <a:ea typeface="Century Gothic"/>
                        <a:cs typeface="Century Gothic"/>
                        <a:sym typeface="Century Gothic"/>
                      </a:endParaRPr>
                    </a:p>
                    <a:p>
                      <a:pPr indent="0" lvl="0" marL="0" marR="0" rtl="0" algn="l">
                        <a:lnSpc>
                          <a:spcPct val="166600"/>
                        </a:lnSpc>
                        <a:spcBef>
                          <a:spcPts val="0"/>
                        </a:spcBef>
                        <a:spcAft>
                          <a:spcPts val="0"/>
                        </a:spcAft>
                        <a:buClr>
                          <a:srgbClr val="000000"/>
                        </a:buClr>
                        <a:buSzPts val="1200"/>
                        <a:buFont typeface="Arial"/>
                        <a:buNone/>
                      </a:pPr>
                      <a:r>
                        <a:rPr lang="en" sz="1200" u="none" cap="none" strike="noStrike">
                          <a:latin typeface="Century Gothic"/>
                          <a:ea typeface="Century Gothic"/>
                          <a:cs typeface="Century Gothic"/>
                          <a:sym typeface="Century Gothic"/>
                        </a:rPr>
                        <a:t># </a:t>
                      </a:r>
                      <a:r>
                        <a:rPr lang="en" sz="1200">
                          <a:latin typeface="Century Gothic"/>
                          <a:ea typeface="Century Gothic"/>
                          <a:cs typeface="Century Gothic"/>
                          <a:sym typeface="Century Gothic"/>
                        </a:rPr>
                        <a:t>1  #4</a:t>
                      </a:r>
                      <a:endParaRPr sz="1200" u="none" cap="none" strike="noStrike">
                        <a:latin typeface="Century Gothic"/>
                        <a:ea typeface="Century Gothic"/>
                        <a:cs typeface="Century Gothic"/>
                        <a:sym typeface="Century Gothic"/>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662025">
                <a:tc>
                  <a:txBody>
                    <a:bodyPr/>
                    <a:lstStyle/>
                    <a:p>
                      <a:pPr indent="0" lvl="0" marL="0" marR="0" rtl="0" algn="l">
                        <a:lnSpc>
                          <a:spcPct val="100000"/>
                        </a:lnSpc>
                        <a:spcBef>
                          <a:spcPts val="0"/>
                        </a:spcBef>
                        <a:spcAft>
                          <a:spcPts val="0"/>
                        </a:spcAft>
                        <a:buClr>
                          <a:srgbClr val="000000"/>
                        </a:buClr>
                        <a:buSzPts val="1200"/>
                        <a:buFont typeface="Arial"/>
                        <a:buNone/>
                      </a:pPr>
                      <a:r>
                        <a:rPr b="1" lang="en" sz="1200" u="none" cap="none" strike="noStrike">
                          <a:solidFill>
                            <a:srgbClr val="004A51"/>
                          </a:solidFill>
                          <a:latin typeface="Century Gothic"/>
                          <a:ea typeface="Century Gothic"/>
                          <a:cs typeface="Century Gothic"/>
                          <a:sym typeface="Century Gothic"/>
                        </a:rPr>
                        <a:t>Rationale for Goals: </a:t>
                      </a:r>
                      <a:endParaRPr b="1" sz="1200" u="none" cap="none" strike="noStrike">
                        <a:solidFill>
                          <a:srgbClr val="004A5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rPr b="1" lang="en" sz="1200" u="none" cap="none" strike="noStrike">
                          <a:solidFill>
                            <a:srgbClr val="004A51"/>
                          </a:solidFill>
                          <a:latin typeface="Century Gothic"/>
                          <a:ea typeface="Century Gothic"/>
                          <a:cs typeface="Century Gothic"/>
                          <a:sym typeface="Century Gothic"/>
                        </a:rPr>
                        <a:t>What we heard, evaluated, and know  </a:t>
                      </a:r>
                      <a:endParaRPr b="1" sz="1200" u="none" cap="none" strike="noStrike">
                        <a:solidFill>
                          <a:srgbClr val="004A51"/>
                        </a:solidFill>
                        <a:latin typeface="Century Gothic"/>
                        <a:ea typeface="Century Gothic"/>
                        <a:cs typeface="Century Gothic"/>
                        <a:sym typeface="Century Gothic"/>
                      </a:endParaRPr>
                    </a:p>
                  </a:txBody>
                  <a:tcPr marT="0" marB="0" marR="68575" marL="68575">
                    <a:lnR cap="flat" cmpd="sng" w="12700">
                      <a:solidFill>
                        <a:srgbClr val="000000"/>
                      </a:solidFill>
                      <a:prstDash val="solid"/>
                      <a:round/>
                      <a:headEnd len="sm" w="sm" type="none"/>
                      <a:tailEnd len="sm" w="sm" type="none"/>
                    </a:lnR>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rPr i="1" lang="en" sz="1200">
                          <a:latin typeface="Century Gothic"/>
                          <a:ea typeface="Century Gothic"/>
                          <a:cs typeface="Century Gothic"/>
                          <a:sym typeface="Century Gothic"/>
                        </a:rPr>
                        <a:t>Through consultation, learner and whānau voice, and internal evaluation, we know stronger review and evaluation processes are needed to ensure all teaching, learning, and school-wide decisions are driven by student-centred evidence, leading to more equitable outcomes for every learner.</a:t>
                      </a:r>
                      <a:endParaRPr i="1" sz="1200" u="none" cap="none" strike="noStrike">
                        <a:latin typeface="Century Gothic"/>
                        <a:ea typeface="Century Gothic"/>
                        <a:cs typeface="Century Gothic"/>
                        <a:sym typeface="Century Gothic"/>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017850">
                <a:tc>
                  <a:txBody>
                    <a:bodyPr/>
                    <a:lstStyle/>
                    <a:p>
                      <a:pPr indent="0" lvl="0" marL="0" marR="0" rtl="0" algn="l">
                        <a:lnSpc>
                          <a:spcPct val="100000"/>
                        </a:lnSpc>
                        <a:spcBef>
                          <a:spcPts val="0"/>
                        </a:spcBef>
                        <a:spcAft>
                          <a:spcPts val="0"/>
                        </a:spcAft>
                        <a:buClr>
                          <a:srgbClr val="000000"/>
                        </a:buClr>
                        <a:buSzPts val="1200"/>
                        <a:buFont typeface="Arial"/>
                        <a:buNone/>
                      </a:pPr>
                      <a:r>
                        <a:rPr b="1" lang="en" sz="1200" u="none" cap="none" strike="noStrike">
                          <a:solidFill>
                            <a:srgbClr val="004A51"/>
                          </a:solidFill>
                          <a:latin typeface="Century Gothic"/>
                          <a:ea typeface="Century Gothic"/>
                          <a:cs typeface="Century Gothic"/>
                          <a:sym typeface="Century Gothic"/>
                        </a:rPr>
                        <a:t>What we expect to see: </a:t>
                      </a:r>
                      <a:endParaRPr b="1" sz="1200" u="none" cap="none" strike="noStrike">
                        <a:solidFill>
                          <a:srgbClr val="004A5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t/>
                      </a:r>
                      <a:endParaRPr b="1" sz="1200" u="none" cap="none" strike="noStrike">
                        <a:solidFill>
                          <a:srgbClr val="004A5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rPr b="1" lang="en" sz="1200" u="none" cap="none" strike="noStrike">
                          <a:solidFill>
                            <a:srgbClr val="004A51"/>
                          </a:solidFill>
                          <a:latin typeface="Century Gothic"/>
                          <a:ea typeface="Century Gothic"/>
                          <a:cs typeface="Century Gothic"/>
                          <a:sym typeface="Century Gothic"/>
                        </a:rPr>
                        <a:t>Initiatives / Outcomes</a:t>
                      </a:r>
                      <a:endParaRPr b="1" sz="1200" u="none" cap="none" strike="noStrike">
                        <a:solidFill>
                          <a:srgbClr val="004A5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t/>
                      </a:r>
                      <a:endParaRPr b="1" sz="1200" u="none" cap="none" strike="noStrike">
                        <a:solidFill>
                          <a:srgbClr val="004A51"/>
                        </a:solidFill>
                        <a:highlight>
                          <a:srgbClr val="FFFF00"/>
                        </a:highlight>
                        <a:latin typeface="Century Gothic"/>
                        <a:ea typeface="Century Gothic"/>
                        <a:cs typeface="Century Gothic"/>
                        <a:sym typeface="Century Gothic"/>
                      </a:endParaRPr>
                    </a:p>
                  </a:txBody>
                  <a:tcPr marT="0" marB="0" marR="68575" marL="68575">
                    <a:lnL cap="flat" cmpd="sng" w="12700">
                      <a:solidFill>
                        <a:schemeClr val="dk1"/>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200"/>
                        <a:buFont typeface="Arial"/>
                        <a:buNone/>
                      </a:pPr>
                      <a:r>
                        <a:rPr b="1" lang="en" sz="1200">
                          <a:solidFill>
                            <a:srgbClr val="00AABB"/>
                          </a:solidFill>
                          <a:latin typeface="Century Gothic"/>
                          <a:ea typeface="Century Gothic"/>
                          <a:cs typeface="Century Gothic"/>
                          <a:sym typeface="Century Gothic"/>
                        </a:rPr>
                        <a:t>3.1: Clear cyclical review framework used at all school levels.</a:t>
                      </a:r>
                      <a:endParaRPr b="1" sz="1200">
                        <a:solidFill>
                          <a:srgbClr val="00AABB"/>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t/>
                      </a:r>
                      <a:endParaRPr b="1" sz="1200">
                        <a:solidFill>
                          <a:srgbClr val="00AABB"/>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rPr b="1" lang="en" sz="1200">
                          <a:solidFill>
                            <a:srgbClr val="00AABB"/>
                          </a:solidFill>
                          <a:latin typeface="Century Gothic"/>
                          <a:ea typeface="Century Gothic"/>
                          <a:cs typeface="Century Gothic"/>
                          <a:sym typeface="Century Gothic"/>
                        </a:rPr>
                        <a:t>3.2: High staff capability in data and equitable practices for Māori.</a:t>
                      </a:r>
                      <a:endParaRPr b="1" sz="1200">
                        <a:solidFill>
                          <a:srgbClr val="00AABB"/>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t/>
                      </a:r>
                      <a:endParaRPr b="1" sz="1200">
                        <a:solidFill>
                          <a:srgbClr val="00AABB"/>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rPr b="1" lang="en" sz="1200">
                          <a:solidFill>
                            <a:srgbClr val="00AABB"/>
                          </a:solidFill>
                          <a:latin typeface="Century Gothic"/>
                          <a:ea typeface="Century Gothic"/>
                          <a:cs typeface="Century Gothic"/>
                          <a:sym typeface="Century Gothic"/>
                        </a:rPr>
                        <a:t>3.3: Strong whānau partnerships and Māori voice shaping decisions.</a:t>
                      </a:r>
                      <a:endParaRPr b="1" sz="1200">
                        <a:solidFill>
                          <a:srgbClr val="00AABB"/>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t/>
                      </a:r>
                      <a:endParaRPr b="1" sz="1200">
                        <a:solidFill>
                          <a:srgbClr val="00AABB"/>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rPr b="1" lang="en" sz="1200">
                          <a:solidFill>
                            <a:srgbClr val="00AABB"/>
                          </a:solidFill>
                          <a:latin typeface="Century Gothic"/>
                          <a:ea typeface="Century Gothic"/>
                          <a:cs typeface="Century Gothic"/>
                          <a:sym typeface="Century Gothic"/>
                        </a:rPr>
                        <a:t>3.4: Standardized inquiry tools and consistent progress tracking.</a:t>
                      </a:r>
                      <a:endParaRPr b="1" sz="1200">
                        <a:solidFill>
                          <a:srgbClr val="00AABB"/>
                        </a:solidFill>
                        <a:latin typeface="Century Gothic"/>
                        <a:ea typeface="Century Gothic"/>
                        <a:cs typeface="Century Gothic"/>
                        <a:sym typeface="Century Gothic"/>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764775">
                <a:tc>
                  <a:txBody>
                    <a:bodyPr/>
                    <a:lstStyle/>
                    <a:p>
                      <a:pPr indent="0" lvl="0" marL="0" marR="0" rtl="0" algn="l">
                        <a:lnSpc>
                          <a:spcPct val="100000"/>
                        </a:lnSpc>
                        <a:spcBef>
                          <a:spcPts val="0"/>
                        </a:spcBef>
                        <a:spcAft>
                          <a:spcPts val="0"/>
                        </a:spcAft>
                        <a:buClr>
                          <a:srgbClr val="000000"/>
                        </a:buClr>
                        <a:buSzPts val="1200"/>
                        <a:buFont typeface="Arial"/>
                        <a:buNone/>
                      </a:pPr>
                      <a:r>
                        <a:rPr b="1" lang="en" sz="1200" u="none" cap="none" strike="noStrike">
                          <a:solidFill>
                            <a:srgbClr val="004A51"/>
                          </a:solidFill>
                          <a:latin typeface="Century Gothic"/>
                          <a:ea typeface="Century Gothic"/>
                          <a:cs typeface="Century Gothic"/>
                          <a:sym typeface="Century Gothic"/>
                        </a:rPr>
                        <a:t>Giving Effect to Te Tiriti </a:t>
                      </a:r>
                      <a:endParaRPr b="1" sz="1200" u="none" cap="none" strike="noStrike">
                        <a:solidFill>
                          <a:srgbClr val="004A5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rPr b="1" lang="en" sz="1200" u="none" cap="none" strike="noStrike">
                          <a:solidFill>
                            <a:srgbClr val="004A51"/>
                          </a:solidFill>
                          <a:latin typeface="Century Gothic"/>
                          <a:ea typeface="Century Gothic"/>
                          <a:cs typeface="Century Gothic"/>
                          <a:sym typeface="Century Gothic"/>
                        </a:rPr>
                        <a:t>o Waitangi</a:t>
                      </a:r>
                      <a:endParaRPr b="1" sz="1200" u="none" cap="none" strike="noStrike">
                        <a:solidFill>
                          <a:srgbClr val="004A51"/>
                        </a:solidFill>
                        <a:latin typeface="Century Gothic"/>
                        <a:ea typeface="Century Gothic"/>
                        <a:cs typeface="Century Gothic"/>
                        <a:sym typeface="Century Gothic"/>
                      </a:endParaRPr>
                    </a:p>
                  </a:txBody>
                  <a:tcPr marT="0" marB="0" marR="68575" marL="68575">
                    <a:lnT cap="flat" cmpd="sng" w="12700">
                      <a:solidFill>
                        <a:schemeClr val="dk1"/>
                      </a:solidFill>
                      <a:prstDash val="solid"/>
                      <a:round/>
                      <a:headEnd len="sm" w="sm" type="none"/>
                      <a:tailEnd len="sm" w="sm" type="none"/>
                    </a:lnT>
                  </a:tcPr>
                </a:tc>
                <a:tc>
                  <a:txBody>
                    <a:bodyPr/>
                    <a:lstStyle/>
                    <a:p>
                      <a:pPr indent="0" lvl="0" marL="0" marR="0" rtl="0" algn="l">
                        <a:lnSpc>
                          <a:spcPct val="100000"/>
                        </a:lnSpc>
                        <a:spcBef>
                          <a:spcPts val="0"/>
                        </a:spcBef>
                        <a:spcAft>
                          <a:spcPts val="0"/>
                        </a:spcAft>
                        <a:buClr>
                          <a:schemeClr val="dk1"/>
                        </a:buClr>
                        <a:buSzPts val="1100"/>
                        <a:buFont typeface="Arial"/>
                        <a:buNone/>
                      </a:pPr>
                      <a:r>
                        <a:rPr lang="en" sz="1200" u="sng" cap="none" strike="noStrike">
                          <a:solidFill>
                            <a:srgbClr val="1155CC"/>
                          </a:solidFill>
                          <a:latin typeface="Century Gothic"/>
                          <a:ea typeface="Century Gothic"/>
                          <a:cs typeface="Century Gothic"/>
                          <a:sym typeface="Century Gothic"/>
                          <a:hlinkClick r:id="rId5">
                            <a:extLst>
                              <a:ext uri="{A12FA001-AC4F-418D-AE19-62706E023703}">
                                <ahyp:hlinkClr val="tx"/>
                              </a:ext>
                            </a:extLst>
                          </a:hlinkClick>
                        </a:rPr>
                        <a:t>Giving effect to Te Tiri o Waitangi</a:t>
                      </a:r>
                      <a:endParaRPr sz="12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100"/>
                        <a:buFont typeface="Arial"/>
                        <a:buNone/>
                      </a:pPr>
                      <a:r>
                        <a:t/>
                      </a:r>
                      <a:endParaRPr sz="12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100"/>
                        <a:buFont typeface="Arial"/>
                        <a:buNone/>
                      </a:pPr>
                      <a:r>
                        <a:rPr lang="en" sz="1200" u="none" cap="none" strike="noStrike">
                          <a:solidFill>
                            <a:schemeClr val="dk1"/>
                          </a:solidFill>
                          <a:latin typeface="Century Gothic"/>
                          <a:ea typeface="Century Gothic"/>
                          <a:cs typeface="Century Gothic"/>
                          <a:sym typeface="Century Gothic"/>
                        </a:rPr>
                        <a:t>(i)  Working to ensure their plans, policies and local curriculum reflect local tikanga Māori, matauranga Māori and te ao Māori</a:t>
                      </a:r>
                      <a:endParaRPr sz="12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100"/>
                        <a:buFont typeface="Arial"/>
                        <a:buNone/>
                      </a:pPr>
                      <a:r>
                        <a:t/>
                      </a:r>
                      <a:endParaRPr sz="12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100"/>
                        <a:buFont typeface="Arial"/>
                        <a:buNone/>
                      </a:pPr>
                      <a:r>
                        <a:rPr lang="en" sz="1200" u="none" cap="none" strike="noStrike">
                          <a:solidFill>
                            <a:schemeClr val="dk1"/>
                          </a:solidFill>
                          <a:latin typeface="Century Gothic"/>
                          <a:ea typeface="Century Gothic"/>
                          <a:cs typeface="Century Gothic"/>
                          <a:sym typeface="Century Gothic"/>
                        </a:rPr>
                        <a:t>(ii) taking all reasonable steps to make instruction available in tikanga Māori and te reo Māori</a:t>
                      </a:r>
                      <a:endParaRPr sz="12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100"/>
                        <a:buFont typeface="Arial"/>
                        <a:buNone/>
                      </a:pPr>
                      <a:r>
                        <a:t/>
                      </a:r>
                      <a:endParaRPr sz="12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rPr lang="en" sz="1200" u="none" cap="none" strike="noStrike">
                          <a:solidFill>
                            <a:schemeClr val="dk1"/>
                          </a:solidFill>
                          <a:latin typeface="Century Gothic"/>
                          <a:ea typeface="Century Gothic"/>
                          <a:cs typeface="Century Gothic"/>
                          <a:sym typeface="Century Gothic"/>
                        </a:rPr>
                        <a:t>(iii) achieving equitable outcomes for Māori students</a:t>
                      </a:r>
                      <a:endParaRPr sz="1200" u="none" cap="none" strike="noStrike">
                        <a:latin typeface="Century Gothic"/>
                        <a:ea typeface="Century Gothic"/>
                        <a:cs typeface="Century Gothic"/>
                        <a:sym typeface="Century Gothic"/>
                      </a:endParaRPr>
                    </a:p>
                  </a:txBody>
                  <a:tcPr marT="0" marB="0" marR="68575" marL="68575">
                    <a:lnT cap="flat" cmpd="sng" w="12700">
                      <a:solidFill>
                        <a:srgbClr val="000000"/>
                      </a:solidFill>
                      <a:prstDash val="solid"/>
                      <a:round/>
                      <a:headEnd len="sm" w="sm" type="none"/>
                      <a:tailEnd len="sm" w="sm" type="none"/>
                    </a:lnT>
                  </a:tcPr>
                </a:tc>
              </a:tr>
            </a:tbl>
          </a:graphicData>
        </a:graphic>
      </p:graphicFrame>
      <p:grpSp>
        <p:nvGrpSpPr>
          <p:cNvPr id="132" name="Google Shape;132;p20"/>
          <p:cNvGrpSpPr/>
          <p:nvPr/>
        </p:nvGrpSpPr>
        <p:grpSpPr>
          <a:xfrm>
            <a:off x="1913550" y="32388"/>
            <a:ext cx="5431800" cy="1108200"/>
            <a:chOff x="1835850" y="3197350"/>
            <a:chExt cx="5431800" cy="1108200"/>
          </a:xfrm>
        </p:grpSpPr>
        <p:sp>
          <p:nvSpPr>
            <p:cNvPr id="133" name="Google Shape;133;p20"/>
            <p:cNvSpPr txBox="1"/>
            <p:nvPr/>
          </p:nvSpPr>
          <p:spPr>
            <a:xfrm>
              <a:off x="2642850" y="3291263"/>
              <a:ext cx="4624800" cy="920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en" sz="1400" u="none" cap="none" strike="noStrike">
                  <a:solidFill>
                    <a:schemeClr val="dk1"/>
                  </a:solidFill>
                  <a:latin typeface="Century Gothic"/>
                  <a:ea typeface="Century Gothic"/>
                  <a:cs typeface="Century Gothic"/>
                  <a:sym typeface="Century Gothic"/>
                </a:rPr>
                <a:t>Review and Evaluation Processes</a:t>
              </a:r>
              <a:endParaRPr b="1" i="0" sz="1400" u="none" cap="none" strike="noStrike">
                <a:solidFill>
                  <a:schemeClr val="dk1"/>
                </a:solidFill>
                <a:latin typeface="Century Gothic"/>
                <a:ea typeface="Century Gothic"/>
                <a:cs typeface="Century Gothic"/>
                <a:sym typeface="Century Gothic"/>
              </a:endParaRPr>
            </a:p>
            <a:p>
              <a:pPr indent="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100"/>
                <a:buFont typeface="Arial"/>
                <a:buNone/>
              </a:pPr>
              <a:r>
                <a:rPr b="0" i="0" lang="en" sz="1400" u="none" cap="none" strike="noStrike">
                  <a:solidFill>
                    <a:schemeClr val="dk1"/>
                  </a:solidFill>
                  <a:latin typeface="Century Gothic"/>
                  <a:ea typeface="Century Gothic"/>
                  <a:cs typeface="Century Gothic"/>
                  <a:sym typeface="Century Gothic"/>
                </a:rPr>
                <a:t>Students are receiving equitable outcomes because all teaching, learning, and school-wide decisions are driven directly by student-centric evidence. </a:t>
              </a:r>
              <a:endParaRPr b="0" i="0" sz="14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entury Gothic"/>
                <a:ea typeface="Century Gothic"/>
                <a:cs typeface="Century Gothic"/>
                <a:sym typeface="Century Gothic"/>
              </a:endParaRPr>
            </a:p>
          </p:txBody>
        </p:sp>
        <p:sp>
          <p:nvSpPr>
            <p:cNvPr id="134" name="Google Shape;134;p20"/>
            <p:cNvSpPr txBox="1"/>
            <p:nvPr/>
          </p:nvSpPr>
          <p:spPr>
            <a:xfrm>
              <a:off x="1835850" y="3197350"/>
              <a:ext cx="807000" cy="1108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6000"/>
                <a:buFont typeface="Arial"/>
                <a:buNone/>
              </a:pPr>
              <a:r>
                <a:rPr b="0" i="0" lang="en" sz="6000" u="none" cap="none" strike="noStrike">
                  <a:solidFill>
                    <a:srgbClr val="004A51"/>
                  </a:solidFill>
                  <a:latin typeface="RocknRoll One"/>
                  <a:ea typeface="RocknRoll One"/>
                  <a:cs typeface="RocknRoll One"/>
                  <a:sym typeface="RocknRoll One"/>
                </a:rPr>
                <a:t>3</a:t>
              </a:r>
              <a:endParaRPr b="0" i="0" sz="1400" u="none" cap="none" strike="noStrike">
                <a:solidFill>
                  <a:srgbClr val="000000"/>
                </a:solidFill>
                <a:latin typeface="Arial"/>
                <a:ea typeface="Arial"/>
                <a:cs typeface="Arial"/>
                <a:sym typeface="Arial"/>
              </a:endParaRPr>
            </a:p>
          </p:txBody>
        </p:sp>
      </p:grpSp>
      <p:pic>
        <p:nvPicPr>
          <p:cNvPr id="135" name="Google Shape;135;p20"/>
          <p:cNvPicPr preferRelativeResize="0"/>
          <p:nvPr/>
        </p:nvPicPr>
        <p:blipFill rotWithShape="1">
          <a:blip r:embed="rId6">
            <a:alphaModFix/>
          </a:blip>
          <a:srcRect b="0" l="0" r="0" t="0"/>
          <a:stretch/>
        </p:blipFill>
        <p:spPr>
          <a:xfrm>
            <a:off x="0" y="0"/>
            <a:ext cx="1549754" cy="6857999"/>
          </a:xfrm>
          <a:prstGeom prst="rect">
            <a:avLst/>
          </a:prstGeom>
          <a:noFill/>
          <a:ln>
            <a:noFill/>
          </a:ln>
        </p:spPr>
      </p:pic>
      <p:pic>
        <p:nvPicPr>
          <p:cNvPr id="136" name="Google Shape;136;p20"/>
          <p:cNvPicPr preferRelativeResize="0"/>
          <p:nvPr/>
        </p:nvPicPr>
        <p:blipFill rotWithShape="1">
          <a:blip r:embed="rId7">
            <a:alphaModFix/>
          </a:blip>
          <a:srcRect b="0" l="0" r="0" t="0"/>
          <a:stretch/>
        </p:blipFill>
        <p:spPr>
          <a:xfrm>
            <a:off x="7670079" y="313613"/>
            <a:ext cx="1317268" cy="8509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6DA"/>
        </a:solidFill>
      </p:bgPr>
    </p:bg>
    <p:spTree>
      <p:nvGrpSpPr>
        <p:cNvPr id="140" name="Shape 140"/>
        <p:cNvGrpSpPr/>
        <p:nvPr/>
      </p:nvGrpSpPr>
      <p:grpSpPr>
        <a:xfrm>
          <a:off x="0" y="0"/>
          <a:ext cx="0" cy="0"/>
          <a:chOff x="0" y="0"/>
          <a:chExt cx="0" cy="0"/>
        </a:xfrm>
      </p:grpSpPr>
      <p:graphicFrame>
        <p:nvGraphicFramePr>
          <p:cNvPr id="141" name="Google Shape;141;p21"/>
          <p:cNvGraphicFramePr/>
          <p:nvPr/>
        </p:nvGraphicFramePr>
        <p:xfrm>
          <a:off x="1720186" y="1773722"/>
          <a:ext cx="3000000" cy="3000000"/>
        </p:xfrm>
        <a:graphic>
          <a:graphicData uri="http://schemas.openxmlformats.org/drawingml/2006/table">
            <a:tbl>
              <a:tblPr>
                <a:noFill/>
                <a:tableStyleId>{B2FD8B3F-054D-4D71-B901-202951BD37E0}</a:tableStyleId>
              </a:tblPr>
              <a:tblGrid>
                <a:gridCol w="1080425"/>
                <a:gridCol w="369975"/>
                <a:gridCol w="369975"/>
                <a:gridCol w="369975"/>
                <a:gridCol w="369975"/>
                <a:gridCol w="382850"/>
                <a:gridCol w="382850"/>
                <a:gridCol w="382850"/>
                <a:gridCol w="382850"/>
                <a:gridCol w="1049375"/>
                <a:gridCol w="1049375"/>
                <a:gridCol w="1049300"/>
              </a:tblGrid>
              <a:tr h="378250">
                <a:tc rowSpan="2">
                  <a:txBody>
                    <a:bodyPr/>
                    <a:lstStyle/>
                    <a:p>
                      <a:pPr indent="0" lvl="0" marL="0" rtl="0" algn="l">
                        <a:spcBef>
                          <a:spcPts val="0"/>
                        </a:spcBef>
                        <a:spcAft>
                          <a:spcPts val="0"/>
                        </a:spcAft>
                        <a:buNone/>
                      </a:pPr>
                      <a:r>
                        <a:t/>
                      </a:r>
                      <a:endParaRPr/>
                    </a:p>
                  </a:txBody>
                  <a:tcPr marT="91425" marB="91425" marR="91425" marL="91425">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gridSpan="4">
                  <a:txBody>
                    <a:bodyPr/>
                    <a:lstStyle/>
                    <a:p>
                      <a:pPr indent="0" lvl="0" marL="0" rtl="0" algn="ctr">
                        <a:spcBef>
                          <a:spcPts val="0"/>
                        </a:spcBef>
                        <a:spcAft>
                          <a:spcPts val="0"/>
                        </a:spcAft>
                        <a:buNone/>
                      </a:pPr>
                      <a:r>
                        <a:rPr b="0" i="0" lang="en" sz="1400">
                          <a:solidFill>
                            <a:srgbClr val="000000"/>
                          </a:solidFill>
                          <a:highlight>
                            <a:srgbClr val="FCE5CD"/>
                          </a:highlight>
                          <a:latin typeface="Century Gothic"/>
                          <a:ea typeface="Century Gothic"/>
                          <a:cs typeface="Century Gothic"/>
                          <a:sym typeface="Century Gothic"/>
                        </a:rPr>
                        <a:t>2026</a:t>
                      </a:r>
                      <a:endParaRPr b="0" i="0" sz="14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hMerge="1"/>
                <a:tc hMerge="1"/>
                <a:tc hMerge="1"/>
                <a:tc gridSpan="4">
                  <a:txBody>
                    <a:bodyPr/>
                    <a:lstStyle/>
                    <a:p>
                      <a:pPr indent="0" lvl="0" marL="0" rtl="0" algn="ctr">
                        <a:spcBef>
                          <a:spcPts val="0"/>
                        </a:spcBef>
                        <a:spcAft>
                          <a:spcPts val="0"/>
                        </a:spcAft>
                        <a:buNone/>
                      </a:pPr>
                      <a:r>
                        <a:rPr b="0" i="0" lang="en" sz="1400">
                          <a:solidFill>
                            <a:srgbClr val="000000"/>
                          </a:solidFill>
                          <a:highlight>
                            <a:srgbClr val="FCE5CD"/>
                          </a:highlight>
                          <a:latin typeface="Century Gothic"/>
                          <a:ea typeface="Century Gothic"/>
                          <a:cs typeface="Century Gothic"/>
                          <a:sym typeface="Century Gothic"/>
                        </a:rPr>
                        <a:t>2027</a:t>
                      </a:r>
                      <a:endParaRPr b="0" i="0" sz="14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hMerge="1"/>
                <a:tc hMerge="1"/>
                <a:tc hMerge="1"/>
                <a:tc gridSpan="3">
                  <a:txBody>
                    <a:bodyPr/>
                    <a:lstStyle/>
                    <a:p>
                      <a:pPr indent="0" lvl="0" marL="0" rtl="0" algn="ctr">
                        <a:spcBef>
                          <a:spcPts val="0"/>
                        </a:spcBef>
                        <a:spcAft>
                          <a:spcPts val="0"/>
                        </a:spcAft>
                        <a:buNone/>
                      </a:pPr>
                      <a:r>
                        <a:rPr b="0" i="0" lang="en" sz="1400">
                          <a:solidFill>
                            <a:srgbClr val="000000"/>
                          </a:solidFill>
                          <a:highlight>
                            <a:srgbClr val="FCE5CD"/>
                          </a:highlight>
                          <a:latin typeface="Century Gothic"/>
                          <a:ea typeface="Century Gothic"/>
                          <a:cs typeface="Century Gothic"/>
                          <a:sym typeface="Century Gothic"/>
                        </a:rPr>
                        <a:t>Key Measures</a:t>
                      </a:r>
                      <a:endParaRPr b="0" i="0" sz="14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hMerge="1"/>
                <a:tc hMerge="1"/>
              </a:tr>
              <a:tr h="366975">
                <a:tc vMerge="1"/>
                <a:tc>
                  <a:txBody>
                    <a:bodyPr/>
                    <a:lstStyle/>
                    <a:p>
                      <a:pPr indent="0" lvl="0" marL="0" rtl="0" algn="l">
                        <a:spcBef>
                          <a:spcPts val="0"/>
                        </a:spcBef>
                        <a:spcAft>
                          <a:spcPts val="0"/>
                        </a:spcAft>
                        <a:buNone/>
                      </a:pPr>
                      <a:r>
                        <a:rPr b="0" i="0" lang="en" sz="800">
                          <a:solidFill>
                            <a:srgbClr val="000000"/>
                          </a:solidFill>
                          <a:highlight>
                            <a:srgbClr val="FCE5CD"/>
                          </a:highlight>
                          <a:latin typeface="Century Gothic"/>
                          <a:ea typeface="Century Gothic"/>
                          <a:cs typeface="Century Gothic"/>
                          <a:sym typeface="Century Gothic"/>
                        </a:rPr>
                        <a:t>T1</a:t>
                      </a:r>
                      <a:endParaRPr b="0" i="0" sz="8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i="0" lang="en" sz="800">
                          <a:solidFill>
                            <a:srgbClr val="000000"/>
                          </a:solidFill>
                          <a:highlight>
                            <a:srgbClr val="FCE5CD"/>
                          </a:highlight>
                          <a:latin typeface="Century Gothic"/>
                          <a:ea typeface="Century Gothic"/>
                          <a:cs typeface="Century Gothic"/>
                          <a:sym typeface="Century Gothic"/>
                        </a:rPr>
                        <a:t>T2</a:t>
                      </a:r>
                      <a:endParaRPr b="0" i="0" sz="8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i="0" lang="en" sz="800">
                          <a:solidFill>
                            <a:srgbClr val="000000"/>
                          </a:solidFill>
                          <a:highlight>
                            <a:srgbClr val="FCE5CD"/>
                          </a:highlight>
                          <a:latin typeface="Century Gothic"/>
                          <a:ea typeface="Century Gothic"/>
                          <a:cs typeface="Century Gothic"/>
                          <a:sym typeface="Century Gothic"/>
                        </a:rPr>
                        <a:t>T3</a:t>
                      </a:r>
                      <a:endParaRPr b="0" i="0" sz="8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i="0" lang="en" sz="800">
                          <a:solidFill>
                            <a:srgbClr val="000000"/>
                          </a:solidFill>
                          <a:highlight>
                            <a:srgbClr val="FCE5CD"/>
                          </a:highlight>
                          <a:latin typeface="Century Gothic"/>
                          <a:ea typeface="Century Gothic"/>
                          <a:cs typeface="Century Gothic"/>
                          <a:sym typeface="Century Gothic"/>
                        </a:rPr>
                        <a:t>T4</a:t>
                      </a:r>
                      <a:endParaRPr b="0" i="0" sz="8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i="0" lang="en" sz="800">
                          <a:solidFill>
                            <a:srgbClr val="000000"/>
                          </a:solidFill>
                          <a:highlight>
                            <a:srgbClr val="FCE5CD"/>
                          </a:highlight>
                          <a:latin typeface="Century Gothic"/>
                          <a:ea typeface="Century Gothic"/>
                          <a:cs typeface="Century Gothic"/>
                          <a:sym typeface="Century Gothic"/>
                        </a:rPr>
                        <a:t>T1</a:t>
                      </a:r>
                      <a:endParaRPr b="0" i="0" sz="8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i="0" lang="en" sz="800">
                          <a:solidFill>
                            <a:srgbClr val="000000"/>
                          </a:solidFill>
                          <a:highlight>
                            <a:srgbClr val="FCE5CD"/>
                          </a:highlight>
                          <a:latin typeface="Century Gothic"/>
                          <a:ea typeface="Century Gothic"/>
                          <a:cs typeface="Century Gothic"/>
                          <a:sym typeface="Century Gothic"/>
                        </a:rPr>
                        <a:t>T2</a:t>
                      </a:r>
                      <a:endParaRPr b="0" i="0" sz="8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i="0" lang="en" sz="800">
                          <a:solidFill>
                            <a:srgbClr val="000000"/>
                          </a:solidFill>
                          <a:highlight>
                            <a:srgbClr val="FCE5CD"/>
                          </a:highlight>
                          <a:latin typeface="Century Gothic"/>
                          <a:ea typeface="Century Gothic"/>
                          <a:cs typeface="Century Gothic"/>
                          <a:sym typeface="Century Gothic"/>
                        </a:rPr>
                        <a:t>T3</a:t>
                      </a:r>
                      <a:endParaRPr b="0" i="0" sz="8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i="0" lang="en" sz="800">
                          <a:solidFill>
                            <a:srgbClr val="000000"/>
                          </a:solidFill>
                          <a:highlight>
                            <a:srgbClr val="FCE5CD"/>
                          </a:highlight>
                          <a:latin typeface="Century Gothic"/>
                          <a:ea typeface="Century Gothic"/>
                          <a:cs typeface="Century Gothic"/>
                          <a:sym typeface="Century Gothic"/>
                        </a:rPr>
                        <a:t>T4</a:t>
                      </a:r>
                      <a:endParaRPr b="0" i="0" sz="8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ctr">
                        <a:spcBef>
                          <a:spcPts val="0"/>
                        </a:spcBef>
                        <a:spcAft>
                          <a:spcPts val="0"/>
                        </a:spcAft>
                        <a:buNone/>
                      </a:pPr>
                      <a:r>
                        <a:rPr b="0" i="0" lang="en" sz="1400">
                          <a:solidFill>
                            <a:srgbClr val="000000"/>
                          </a:solidFill>
                          <a:highlight>
                            <a:srgbClr val="FCE5CD"/>
                          </a:highlight>
                          <a:latin typeface="Century Gothic"/>
                          <a:ea typeface="Century Gothic"/>
                          <a:cs typeface="Century Gothic"/>
                          <a:sym typeface="Century Gothic"/>
                        </a:rPr>
                        <a:t>Baseline</a:t>
                      </a:r>
                      <a:endParaRPr b="0" i="0" sz="14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ctr">
                        <a:spcBef>
                          <a:spcPts val="0"/>
                        </a:spcBef>
                        <a:spcAft>
                          <a:spcPts val="0"/>
                        </a:spcAft>
                        <a:buNone/>
                      </a:pPr>
                      <a:r>
                        <a:rPr b="0" i="0" lang="en" sz="1400">
                          <a:solidFill>
                            <a:srgbClr val="000000"/>
                          </a:solidFill>
                          <a:highlight>
                            <a:srgbClr val="FCE5CD"/>
                          </a:highlight>
                          <a:latin typeface="Century Gothic"/>
                          <a:ea typeface="Century Gothic"/>
                          <a:cs typeface="Century Gothic"/>
                          <a:sym typeface="Century Gothic"/>
                        </a:rPr>
                        <a:t>Mid Point</a:t>
                      </a:r>
                      <a:endParaRPr b="0" i="0" sz="14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ctr">
                        <a:spcBef>
                          <a:spcPts val="0"/>
                        </a:spcBef>
                        <a:spcAft>
                          <a:spcPts val="0"/>
                        </a:spcAft>
                        <a:buNone/>
                      </a:pPr>
                      <a:r>
                        <a:rPr b="0" i="0" lang="en" sz="1400">
                          <a:solidFill>
                            <a:srgbClr val="000000"/>
                          </a:solidFill>
                          <a:highlight>
                            <a:srgbClr val="FCE5CD"/>
                          </a:highlight>
                          <a:latin typeface="Century Gothic"/>
                          <a:ea typeface="Century Gothic"/>
                          <a:cs typeface="Century Gothic"/>
                          <a:sym typeface="Century Gothic"/>
                        </a:rPr>
                        <a:t>End</a:t>
                      </a:r>
                      <a:endParaRPr b="0" i="0" sz="14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r>
              <a:tr h="1356375">
                <a:tc rowSpan="3">
                  <a:txBody>
                    <a:bodyPr/>
                    <a:lstStyle/>
                    <a:p>
                      <a:pPr indent="0" lvl="0" marL="0" rtl="0" algn="ctr">
                        <a:spcBef>
                          <a:spcPts val="0"/>
                        </a:spcBef>
                        <a:spcAft>
                          <a:spcPts val="0"/>
                        </a:spcAft>
                        <a:buNone/>
                      </a:pPr>
                      <a:r>
                        <a:rPr b="1" i="0" lang="en" sz="1100">
                          <a:solidFill>
                            <a:srgbClr val="004A51"/>
                          </a:solidFill>
                          <a:highlight>
                            <a:srgbClr val="FCE5CD"/>
                          </a:highlight>
                          <a:latin typeface="Century Gothic"/>
                          <a:ea typeface="Century Gothic"/>
                          <a:cs typeface="Century Gothic"/>
                          <a:sym typeface="Century Gothic"/>
                        </a:rPr>
                        <a:t>Curriculum &amp; Assessment Coherence</a:t>
                      </a:r>
                      <a:br>
                        <a:rPr b="0" lang="en">
                          <a:solidFill>
                            <a:srgbClr val="000000"/>
                          </a:solidFill>
                          <a:highlight>
                            <a:srgbClr val="FCE5CD"/>
                          </a:highlight>
                          <a:latin typeface="Century Gothic"/>
                          <a:ea typeface="Century Gothic"/>
                          <a:cs typeface="Century Gothic"/>
                          <a:sym typeface="Century Gothic"/>
                        </a:rPr>
                      </a:br>
                      <a:br>
                        <a:rPr b="0" lang="en">
                          <a:solidFill>
                            <a:srgbClr val="000000"/>
                          </a:solidFill>
                          <a:highlight>
                            <a:srgbClr val="FCE5CD"/>
                          </a:highlight>
                          <a:latin typeface="Century Gothic"/>
                          <a:ea typeface="Century Gothic"/>
                          <a:cs typeface="Century Gothic"/>
                          <a:sym typeface="Century Gothic"/>
                        </a:rPr>
                      </a:br>
                      <a:r>
                        <a:rPr lang="en" sz="900">
                          <a:highlight>
                            <a:srgbClr val="FCE5CD"/>
                          </a:highlight>
                          <a:latin typeface="Century Gothic"/>
                          <a:ea typeface="Century Gothic"/>
                          <a:cs typeface="Century Gothic"/>
                          <a:sym typeface="Century Gothic"/>
                        </a:rPr>
                        <a:t>Students are achieving their potential through high-quality, consistent foundational instruction and clear, personalised learning pathways.</a:t>
                      </a:r>
                      <a:endParaRPr b="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gridSpan="4">
                  <a:txBody>
                    <a:bodyPr/>
                    <a:lstStyle/>
                    <a:p>
                      <a:pPr indent="0" lvl="0" marL="0" rtl="0" algn="l">
                        <a:spcBef>
                          <a:spcPts val="0"/>
                        </a:spcBef>
                        <a:spcAft>
                          <a:spcPts val="0"/>
                        </a:spcAft>
                        <a:buNone/>
                      </a:pPr>
                      <a:r>
                        <a:rPr b="0" i="0" lang="en" sz="800">
                          <a:solidFill>
                            <a:srgbClr val="000000"/>
                          </a:solidFill>
                          <a:highlight>
                            <a:srgbClr val="FCE5CD"/>
                          </a:highlight>
                          <a:latin typeface="Century Gothic"/>
                          <a:ea typeface="Century Gothic"/>
                          <a:cs typeface="Century Gothic"/>
                          <a:sym typeface="Century Gothic"/>
                        </a:rPr>
                        <a:t>Review and map current programmes to Te Mātaiaho. Embed structured literacy &amp; maths.</a:t>
                      </a:r>
                      <a:endParaRPr b="0" i="0" sz="8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hMerge="1"/>
                <a:tc hMerge="1"/>
                <a:tc hMerge="1"/>
                <a:tc gridSpan="4">
                  <a:txBody>
                    <a:bodyPr/>
                    <a:lstStyle/>
                    <a:p>
                      <a:pPr indent="0" lvl="0" marL="0" rtl="0" algn="ctr">
                        <a:spcBef>
                          <a:spcPts val="0"/>
                        </a:spcBef>
                        <a:spcAft>
                          <a:spcPts val="0"/>
                        </a:spcAft>
                        <a:buNone/>
                      </a:pPr>
                      <a:r>
                        <a:rPr b="0" i="0" lang="en" sz="800">
                          <a:solidFill>
                            <a:srgbClr val="000000"/>
                          </a:solidFill>
                          <a:highlight>
                            <a:srgbClr val="FCE5CD"/>
                          </a:highlight>
                          <a:latin typeface="Century Gothic"/>
                          <a:ea typeface="Century Gothic"/>
                          <a:cs typeface="Century Gothic"/>
                          <a:sym typeface="Century Gothic"/>
                        </a:rPr>
                        <a:t>Consolidate curriculum alignment and integrated pathways.</a:t>
                      </a:r>
                      <a:endParaRPr b="0" i="0" sz="8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hMerge="1"/>
                <a:tc hMerge="1"/>
                <a:tc hMerge="1"/>
                <a:tc>
                  <a:txBody>
                    <a:bodyPr/>
                    <a:lstStyle/>
                    <a:p>
                      <a:pPr indent="0" lvl="0" marL="0" rtl="0" algn="l">
                        <a:spcBef>
                          <a:spcPts val="0"/>
                        </a:spcBef>
                        <a:spcAft>
                          <a:spcPts val="0"/>
                        </a:spcAft>
                        <a:buNone/>
                      </a:pPr>
                      <a:r>
                        <a:rPr b="0" i="0" lang="en" sz="800">
                          <a:solidFill>
                            <a:srgbClr val="000000"/>
                          </a:solidFill>
                          <a:highlight>
                            <a:srgbClr val="FCE5CD"/>
                          </a:highlight>
                          <a:latin typeface="Century Gothic"/>
                          <a:ea typeface="Century Gothic"/>
                          <a:cs typeface="Century Gothic"/>
                          <a:sym typeface="Century Gothic"/>
                        </a:rPr>
                        <a:t>Gaps in alignment with Te Mātaiaho.</a:t>
                      </a:r>
                      <a:endParaRPr b="0" i="0" sz="8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i="0" lang="en" sz="800">
                          <a:solidFill>
                            <a:srgbClr val="000000"/>
                          </a:solidFill>
                          <a:highlight>
                            <a:srgbClr val="FCE5CD"/>
                          </a:highlight>
                          <a:latin typeface="Century Gothic"/>
                          <a:ea typeface="Century Gothic"/>
                          <a:cs typeface="Century Gothic"/>
                          <a:sym typeface="Century Gothic"/>
                        </a:rPr>
                        <a:t>Termly mapping completed; literacy &amp; maths PLD in progress.</a:t>
                      </a:r>
                      <a:endParaRPr b="0" i="0" sz="8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i="0" lang="en" sz="800">
                          <a:solidFill>
                            <a:srgbClr val="000000"/>
                          </a:solidFill>
                          <a:highlight>
                            <a:srgbClr val="FCE5CD"/>
                          </a:highlight>
                          <a:latin typeface="Century Gothic"/>
                          <a:ea typeface="Century Gothic"/>
                          <a:cs typeface="Century Gothic"/>
                          <a:sym typeface="Century Gothic"/>
                        </a:rPr>
                        <a:t>Teachers deliver integrated, high-quality programmes aligned to Te Mātaiaho.</a:t>
                      </a:r>
                      <a:endParaRPr b="0" i="0" sz="8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r>
              <a:tr h="651650">
                <a:tc vMerge="1"/>
                <a:tc>
                  <a:txBody>
                    <a:bodyPr/>
                    <a:lstStyle/>
                    <a:p>
                      <a:pPr indent="0" lvl="0" marL="0" rtl="0" algn="l">
                        <a:spcBef>
                          <a:spcPts val="0"/>
                        </a:spcBef>
                        <a:spcAft>
                          <a:spcPts val="0"/>
                        </a:spcAft>
                        <a:buNone/>
                      </a:pPr>
                      <a:r>
                        <a:t/>
                      </a:r>
                      <a:endParaRPr/>
                    </a:p>
                  </a:txBody>
                  <a:tcPr marT="91425" marB="91425" marR="91425" marL="91425">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gridSpan="2">
                  <a:txBody>
                    <a:bodyPr/>
                    <a:lstStyle/>
                    <a:p>
                      <a:pPr indent="0" lvl="0" marL="0" rtl="0" algn="l">
                        <a:spcBef>
                          <a:spcPts val="0"/>
                        </a:spcBef>
                        <a:spcAft>
                          <a:spcPts val="0"/>
                        </a:spcAft>
                        <a:buNone/>
                      </a:pPr>
                      <a:r>
                        <a:rPr b="0" i="0" lang="en" sz="800">
                          <a:solidFill>
                            <a:srgbClr val="000000"/>
                          </a:solidFill>
                          <a:highlight>
                            <a:srgbClr val="FCE5CD"/>
                          </a:highlight>
                          <a:latin typeface="Century Gothic"/>
                          <a:ea typeface="Century Gothic"/>
                          <a:cs typeface="Century Gothic"/>
                          <a:sym typeface="Century Gothic"/>
                        </a:rPr>
                        <a:t>Establish schoolwide assessment schedule.</a:t>
                      </a:r>
                      <a:endParaRPr b="0" i="0" sz="8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hMerge="1"/>
                <a:tc gridSpan="4">
                  <a:txBody>
                    <a:bodyPr/>
                    <a:lstStyle/>
                    <a:p>
                      <a:pPr indent="0" lvl="0" marL="0" rtl="0" algn="l">
                        <a:spcBef>
                          <a:spcPts val="0"/>
                        </a:spcBef>
                        <a:spcAft>
                          <a:spcPts val="0"/>
                        </a:spcAft>
                        <a:buNone/>
                      </a:pPr>
                      <a:r>
                        <a:rPr b="0" i="0" lang="en" sz="800">
                          <a:solidFill>
                            <a:srgbClr val="000000"/>
                          </a:solidFill>
                          <a:highlight>
                            <a:srgbClr val="FCE5CD"/>
                          </a:highlight>
                          <a:latin typeface="Century Gothic"/>
                          <a:ea typeface="Century Gothic"/>
                          <a:cs typeface="Century Gothic"/>
                          <a:sym typeface="Century Gothic"/>
                        </a:rPr>
                        <a:t>Embed consistent assessment practices across kura.</a:t>
                      </a:r>
                      <a:endParaRPr b="0" i="0" sz="8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hMerge="1"/>
                <a:tc hMerge="1"/>
                <a:tc hMerge="1"/>
                <a:tc>
                  <a:txBody>
                    <a:bodyPr/>
                    <a:lstStyle/>
                    <a:p>
                      <a:pPr indent="0" lvl="0" marL="0" rtl="0" algn="l">
                        <a:spcBef>
                          <a:spcPts val="0"/>
                        </a:spcBef>
                        <a:spcAft>
                          <a:spcPts val="0"/>
                        </a:spcAft>
                        <a:buNone/>
                      </a:pPr>
                      <a:r>
                        <a:t/>
                      </a:r>
                      <a:endParaRPr/>
                    </a:p>
                  </a:txBody>
                  <a:tcPr marT="91425" marB="91425" marR="91425" marL="91425">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i="0" lang="en" sz="800">
                          <a:solidFill>
                            <a:srgbClr val="000000"/>
                          </a:solidFill>
                          <a:highlight>
                            <a:srgbClr val="FCE5CD"/>
                          </a:highlight>
                          <a:latin typeface="Century Gothic"/>
                          <a:ea typeface="Century Gothic"/>
                          <a:cs typeface="Century Gothic"/>
                          <a:sym typeface="Century Gothic"/>
                        </a:rPr>
                        <a:t>Inconsistent tools; variable tracking.</a:t>
                      </a:r>
                      <a:endParaRPr b="0" i="0" sz="8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i="0" lang="en" sz="800">
                          <a:solidFill>
                            <a:srgbClr val="000000"/>
                          </a:solidFill>
                          <a:highlight>
                            <a:srgbClr val="FCE5CD"/>
                          </a:highlight>
                          <a:latin typeface="Century Gothic"/>
                          <a:ea typeface="Century Gothic"/>
                          <a:cs typeface="Century Gothic"/>
                          <a:sym typeface="Century Gothic"/>
                        </a:rPr>
                        <a:t>Consistent schedule in place with tracking tools (SMART/PAT).</a:t>
                      </a:r>
                      <a:endParaRPr b="0" i="0" sz="8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i="0" lang="en" sz="800">
                          <a:solidFill>
                            <a:srgbClr val="000000"/>
                          </a:solidFill>
                          <a:highlight>
                            <a:srgbClr val="FCE5CD"/>
                          </a:highlight>
                          <a:latin typeface="Century Gothic"/>
                          <a:ea typeface="Century Gothic"/>
                          <a:cs typeface="Century Gothic"/>
                          <a:sym typeface="Century Gothic"/>
                        </a:rPr>
                        <a:t>Responsive pathways backed by robust tracking data.</a:t>
                      </a:r>
                      <a:endParaRPr b="0" i="0" sz="8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r>
              <a:tr h="913700">
                <a:tc vMerge="1"/>
                <a:tc>
                  <a:txBody>
                    <a:bodyPr/>
                    <a:lstStyle/>
                    <a:p>
                      <a:pPr indent="0" lvl="0" marL="0" rtl="0" algn="l">
                        <a:spcBef>
                          <a:spcPts val="0"/>
                        </a:spcBef>
                        <a:spcAft>
                          <a:spcPts val="0"/>
                        </a:spcAft>
                        <a:buNone/>
                      </a:pPr>
                      <a:r>
                        <a:t/>
                      </a:r>
                      <a:endParaRPr/>
                    </a:p>
                  </a:txBody>
                  <a:tcPr marT="91425" marB="91425" marR="91425" marL="91425">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gridSpan="5">
                  <a:txBody>
                    <a:bodyPr/>
                    <a:lstStyle/>
                    <a:p>
                      <a:pPr indent="0" lvl="0" marL="0" rtl="0" algn="l">
                        <a:spcBef>
                          <a:spcPts val="0"/>
                        </a:spcBef>
                        <a:spcAft>
                          <a:spcPts val="0"/>
                        </a:spcAft>
                        <a:buNone/>
                      </a:pPr>
                      <a:r>
                        <a:rPr b="0" i="0" lang="en" sz="800">
                          <a:solidFill>
                            <a:srgbClr val="000000"/>
                          </a:solidFill>
                          <a:highlight>
                            <a:srgbClr val="FCE5CD"/>
                          </a:highlight>
                          <a:latin typeface="Century Gothic"/>
                          <a:ea typeface="Century Gothic"/>
                          <a:cs typeface="Century Gothic"/>
                          <a:sym typeface="Century Gothic"/>
                        </a:rPr>
                        <a:t>Build capability to use assessment evidence to inform planning.</a:t>
                      </a:r>
                      <a:endParaRPr b="0" i="0" sz="8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hMerge="1"/>
                <a:tc hMerge="1"/>
                <a:tc hMerge="1"/>
                <a:tc hMerge="1"/>
                <a:tc>
                  <a:txBody>
                    <a:bodyPr/>
                    <a:lstStyle/>
                    <a:p>
                      <a:pPr indent="0" lvl="0" marL="0" rtl="0" algn="l">
                        <a:spcBef>
                          <a:spcPts val="0"/>
                        </a:spcBef>
                        <a:spcAft>
                          <a:spcPts val="0"/>
                        </a:spcAft>
                        <a:buNone/>
                      </a:pPr>
                      <a:r>
                        <a:t/>
                      </a:r>
                      <a:endParaRPr/>
                    </a:p>
                  </a:txBody>
                  <a:tcPr marT="91425" marB="91425" marR="91425" marL="91425">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t/>
                      </a:r>
                      <a:endParaRPr/>
                    </a:p>
                  </a:txBody>
                  <a:tcPr marT="91425" marB="91425" marR="91425" marL="91425">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i="0" lang="en" sz="800">
                          <a:solidFill>
                            <a:srgbClr val="000000"/>
                          </a:solidFill>
                          <a:highlight>
                            <a:srgbClr val="FCE5CD"/>
                          </a:highlight>
                          <a:latin typeface="Century Gothic"/>
                          <a:ea typeface="Century Gothic"/>
                          <a:cs typeface="Century Gothic"/>
                          <a:sym typeface="Century Gothic"/>
                        </a:rPr>
                        <a:t>Variable teacher confidence using data.</a:t>
                      </a:r>
                      <a:endParaRPr b="0" i="0" sz="8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i="0" lang="en" sz="800">
                          <a:solidFill>
                            <a:srgbClr val="000000"/>
                          </a:solidFill>
                          <a:highlight>
                            <a:srgbClr val="FCE5CD"/>
                          </a:highlight>
                          <a:latin typeface="Century Gothic"/>
                          <a:ea typeface="Century Gothic"/>
                          <a:cs typeface="Century Gothic"/>
                          <a:sym typeface="Century Gothic"/>
                        </a:rPr>
                        <a:t>Evidence of data use in classroom planning.</a:t>
                      </a:r>
                      <a:endParaRPr b="0" i="0" sz="8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rPr b="0" i="0" lang="en" sz="800">
                          <a:solidFill>
                            <a:srgbClr val="000000"/>
                          </a:solidFill>
                          <a:highlight>
                            <a:srgbClr val="FCE5CD"/>
                          </a:highlight>
                          <a:latin typeface="Century Gothic"/>
                          <a:ea typeface="Century Gothic"/>
                          <a:cs typeface="Century Gothic"/>
                          <a:sym typeface="Century Gothic"/>
                        </a:rPr>
                        <a:t>Whānau feedback indicates clear reporting &amp; understanding of progress.</a:t>
                      </a:r>
                      <a:endParaRPr b="0" i="0" sz="800">
                        <a:solidFill>
                          <a:srgbClr val="000000"/>
                        </a:solidFill>
                        <a:highlight>
                          <a:srgbClr val="FCE5CD"/>
                        </a:highlight>
                        <a:latin typeface="Century Gothic"/>
                        <a:ea typeface="Century Gothic"/>
                        <a:cs typeface="Century Gothic"/>
                        <a:sym typeface="Century Gothic"/>
                      </a:endParaRPr>
                    </a:p>
                  </a:txBody>
                  <a:tcPr marT="63500" marB="63500" marR="63500" marL="6350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675">
                      <a:solidFill>
                        <a:srgbClr val="000000"/>
                      </a:solidFill>
                      <a:prstDash val="solid"/>
                      <a:round/>
                      <a:headEnd len="sm" w="sm" type="none"/>
                      <a:tailEnd len="sm" w="sm" type="none"/>
                    </a:lnT>
                    <a:lnB cap="flat" cmpd="sng" w="12675">
                      <a:solidFill>
                        <a:srgbClr val="000000"/>
                      </a:solidFill>
                      <a:prstDash val="solid"/>
                      <a:round/>
                      <a:headEnd len="sm" w="sm" type="none"/>
                      <a:tailEnd len="sm" w="sm" type="none"/>
                    </a:lnB>
                    <a:solidFill>
                      <a:srgbClr val="FCE5CD"/>
                    </a:solidFill>
                  </a:tcPr>
                </a:tc>
              </a:tr>
            </a:tbl>
          </a:graphicData>
        </a:graphic>
      </p:graphicFrame>
      <p:sp>
        <p:nvSpPr>
          <p:cNvPr id="142" name="Google Shape;142;p21"/>
          <p:cNvSpPr txBox="1"/>
          <p:nvPr/>
        </p:nvSpPr>
        <p:spPr>
          <a:xfrm>
            <a:off x="1720198" y="0"/>
            <a:ext cx="6098100" cy="1231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 sz="3400" u="none" cap="none" strike="noStrike">
                <a:solidFill>
                  <a:schemeClr val="dk1"/>
                </a:solidFill>
                <a:latin typeface="RocknRoll One"/>
                <a:ea typeface="RocknRoll One"/>
                <a:cs typeface="RocknRoll One"/>
                <a:sym typeface="RocknRoll One"/>
              </a:rPr>
              <a:t>Strategic Plan Roadmap</a:t>
            </a:r>
            <a:endParaRPr b="1" i="0" sz="3400" u="none" cap="none" strike="noStrike">
              <a:solidFill>
                <a:schemeClr val="dk1"/>
              </a:solidFill>
              <a:latin typeface="RocknRoll One"/>
              <a:ea typeface="RocknRoll One"/>
              <a:cs typeface="RocknRoll One"/>
              <a:sym typeface="RocknRoll One"/>
            </a:endParaRPr>
          </a:p>
          <a:p>
            <a:pPr indent="0" lvl="0" marL="0" marR="0" rtl="0" algn="l">
              <a:lnSpc>
                <a:spcPct val="100000"/>
              </a:lnSpc>
              <a:spcBef>
                <a:spcPts val="0"/>
              </a:spcBef>
              <a:spcAft>
                <a:spcPts val="0"/>
              </a:spcAft>
              <a:buClr>
                <a:srgbClr val="000000"/>
              </a:buClr>
              <a:buSzPts val="3600"/>
              <a:buFont typeface="Arial"/>
              <a:buNone/>
            </a:pPr>
            <a:r>
              <a:rPr b="0" i="0" lang="en" sz="3400" u="none" cap="none" strike="noStrike">
                <a:solidFill>
                  <a:schemeClr val="dk1"/>
                </a:solidFill>
                <a:latin typeface="RocknRoll One"/>
                <a:ea typeface="RocknRoll One"/>
                <a:cs typeface="RocknRoll One"/>
                <a:sym typeface="RocknRoll One"/>
              </a:rPr>
              <a:t>GOAL #1	</a:t>
            </a:r>
            <a:endParaRPr b="0" i="0" sz="3400" u="none" cap="none" strike="noStrike">
              <a:solidFill>
                <a:schemeClr val="dk1"/>
              </a:solidFill>
              <a:latin typeface="RocknRoll One"/>
              <a:ea typeface="RocknRoll One"/>
              <a:cs typeface="RocknRoll One"/>
              <a:sym typeface="RocknRoll One"/>
            </a:endParaRPr>
          </a:p>
        </p:txBody>
      </p:sp>
      <p:pic>
        <p:nvPicPr>
          <p:cNvPr id="143" name="Google Shape;143;p21"/>
          <p:cNvPicPr preferRelativeResize="0"/>
          <p:nvPr/>
        </p:nvPicPr>
        <p:blipFill rotWithShape="1">
          <a:blip r:embed="rId3">
            <a:alphaModFix/>
          </a:blip>
          <a:srcRect b="0" l="0" r="0" t="0"/>
          <a:stretch/>
        </p:blipFill>
        <p:spPr>
          <a:xfrm>
            <a:off x="7647733" y="122150"/>
            <a:ext cx="1317268" cy="850950"/>
          </a:xfrm>
          <a:prstGeom prst="rect">
            <a:avLst/>
          </a:prstGeom>
          <a:noFill/>
          <a:ln>
            <a:noFill/>
          </a:ln>
        </p:spPr>
      </p:pic>
      <p:pic>
        <p:nvPicPr>
          <p:cNvPr id="144" name="Google Shape;144;p21"/>
          <p:cNvPicPr preferRelativeResize="0"/>
          <p:nvPr/>
        </p:nvPicPr>
        <p:blipFill rotWithShape="1">
          <a:blip r:embed="rId4">
            <a:alphaModFix/>
          </a:blip>
          <a:srcRect b="0" l="0" r="0" t="0"/>
          <a:stretch/>
        </p:blipFill>
        <p:spPr>
          <a:xfrm>
            <a:off x="8141374" y="5859824"/>
            <a:ext cx="873375" cy="873375"/>
          </a:xfrm>
          <a:prstGeom prst="rect">
            <a:avLst/>
          </a:prstGeom>
          <a:noFill/>
          <a:ln>
            <a:noFill/>
          </a:ln>
        </p:spPr>
      </p:pic>
      <p:pic>
        <p:nvPicPr>
          <p:cNvPr id="145" name="Google Shape;145;p21"/>
          <p:cNvPicPr preferRelativeResize="0"/>
          <p:nvPr/>
        </p:nvPicPr>
        <p:blipFill rotWithShape="1">
          <a:blip r:embed="rId5">
            <a:alphaModFix/>
          </a:blip>
          <a:srcRect b="0" l="0" r="0" t="0"/>
          <a:stretch/>
        </p:blipFill>
        <p:spPr>
          <a:xfrm>
            <a:off x="0" y="0"/>
            <a:ext cx="1549754" cy="68579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00A2B1"/>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